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35.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notesSlide35.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media/image90.png" ContentType="image/png"/>
  <Override PartName="/ppt/media/image88.tif" ContentType="image/tiff"/>
  <Override PartName="/ppt/media/image80.gif" ContentType="image/gif"/>
  <Override PartName="/ppt/media/image84.jpeg" ContentType="image/jpeg"/>
  <Override PartName="/ppt/media/image25.jpeg" ContentType="image/jpeg"/>
  <Override PartName="/ppt/media/image82.jpeg" ContentType="image/jpeg"/>
  <Override PartName="/ppt/media/image23.jpeg" ContentType="image/jpeg"/>
  <Override PartName="/ppt/media/image6.png" ContentType="image/png"/>
  <Override PartName="/ppt/media/image86.png" ContentType="image/png"/>
  <Override PartName="/ppt/media/image5.png" ContentType="image/png"/>
  <Override PartName="/ppt/media/image42.jpeg" ContentType="image/jpeg"/>
  <Override PartName="/ppt/media/image85.png" ContentType="image/png"/>
  <Override PartName="/ppt/media/image4.png" ContentType="image/png"/>
  <Override PartName="/ppt/media/image3.png" ContentType="image/png"/>
  <Override PartName="/ppt/media/image1.png" ContentType="image/png"/>
  <Override PartName="/ppt/media/image73.jpeg" ContentType="image/jpeg"/>
  <Override PartName="/ppt/media/image2.png" ContentType="image/png"/>
  <Override PartName="/ppt/media/image7.png" ContentType="image/png"/>
  <Override PartName="/ppt/media/image60.jpeg" ContentType="image/jpeg"/>
  <Override PartName="/ppt/media/image89.png" ContentType="image/png"/>
  <Override PartName="/ppt/media/image83.jpeg" ContentType="image/jpeg"/>
  <Override PartName="/ppt/media/image24.jpeg" ContentType="image/jpeg"/>
  <Override PartName="/ppt/media/image8.png" ContentType="image/png"/>
  <Override PartName="/ppt/media/image9.png" ContentType="image/png"/>
  <Override PartName="/ppt/media/image36.png" ContentType="image/png"/>
  <Override PartName="/ppt/media/image11.png" ContentType="image/png"/>
  <Override PartName="/ppt/media/image35.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29.png" ContentType="image/png"/>
  <Override PartName="/ppt/media/image27.jpeg" ContentType="image/jpeg"/>
  <Override PartName="/ppt/media/image28.png" ContentType="image/png"/>
  <Override PartName="/ppt/media/image22.png" ContentType="image/png"/>
  <Override PartName="/ppt/media/image47.png" ContentType="image/png"/>
  <Override PartName="/ppt/media/image21.png" ContentType="image/png"/>
  <Override PartName="/ppt/media/image46.png" ContentType="image/png"/>
  <Override PartName="/ppt/media/image45.png" ContentType="image/png"/>
  <Override PartName="/ppt/media/image19.png" ContentType="image/png"/>
  <Override PartName="/ppt/media/image26.jpeg" ContentType="image/jpe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87.jpeg" ContentType="image/jpeg"/>
  <Override PartName="/ppt/media/image38.png" ContentType="image/png"/>
  <Override PartName="/ppt/media/image14.png" ContentType="image/png"/>
  <Override PartName="/ppt/media/image39.jpeg" ContentType="image/jpeg"/>
  <Override PartName="/ppt/media/image49.tif" ContentType="image/tiff"/>
  <Override PartName="/ppt/media/image41.png" ContentType="image/png"/>
  <Override PartName="/ppt/media/image43.png" ContentType="image/png"/>
  <Override PartName="/ppt/media/image68.png" ContentType="image/png"/>
  <Override PartName="/ppt/media/image44.png" ContentType="image/png"/>
  <Override PartName="/ppt/media/image81.jpeg" ContentType="image/jpeg"/>
  <Override PartName="/ppt/media/image69.png" ContentType="image/png"/>
  <Override PartName="/ppt/media/image48.png" ContentType="image/png"/>
  <Override PartName="/ppt/media/image66.jpeg" ContentType="image/jpeg"/>
  <Override PartName="/ppt/media/image50.png" ContentType="image/png"/>
  <Override PartName="/ppt/media/image75.png" ContentType="image/png"/>
  <Override PartName="/ppt/media/image71.jpeg" ContentType="image/jpeg"/>
  <Override PartName="/ppt/media/image51.png" ContentType="image/png"/>
  <Override PartName="/ppt/media/image52.jpeg" ContentType="image/jpeg"/>
  <Override PartName="/ppt/media/image74.png" ContentType="image/png"/>
  <Override PartName="/ppt/media/image53.png" ContentType="image/png"/>
  <Override PartName="/ppt/media/image54.png" ContentType="image/png"/>
  <Override PartName="/ppt/media/image55.jpeg" ContentType="image/jpeg"/>
  <Override PartName="/ppt/media/image61.jpeg" ContentType="image/jpeg"/>
  <Override PartName="/ppt/media/image20.png" ContentType="image/png"/>
  <Override PartName="/ppt/media/image63.jpeg" ContentType="image/jpeg"/>
  <Override PartName="/ppt/media/image79.jpeg" ContentType="image/jpeg"/>
  <Override PartName="/ppt/media/image40.png" ContentType="image/png"/>
  <Override PartName="/ppt/media/image65.jpeg" ContentType="image/jpeg"/>
  <Override PartName="/ppt/media/image67.jpeg" ContentType="image/jpeg"/>
  <Override PartName="/ppt/media/image70.png" ContentType="image/png"/>
  <Override PartName="/ppt/media/image72.jpeg" ContentType="image/jpeg"/>
  <Override PartName="/ppt/media/image62.jpeg" ContentType="image/jpeg"/>
  <Override PartName="/ppt/media/image10.png" ContentType="image/png"/>
  <Override PartName="/ppt/media/image76.jpeg" ContentType="image/jpeg"/>
  <Override PartName="/ppt/media/image77.png" ContentType="image/png"/>
  <Override PartName="/ppt/media/image30.png" ContentType="image/png"/>
  <Override PartName="/ppt/media/image64.jpeg" ContentType="image/jpeg"/>
  <Override PartName="/ppt/media/image78.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1143000" y="694800"/>
            <a:ext cx="4571640" cy="342864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24" name="PlaceHolder 2"/>
          <p:cNvSpPr>
            <a:spLocks noGrp="1"/>
          </p:cNvSpPr>
          <p:nvPr>
            <p:ph type="body"/>
          </p:nvPr>
        </p:nvSpPr>
        <p:spPr>
          <a:xfrm>
            <a:off x="685800" y="4343400"/>
            <a:ext cx="5486040" cy="41144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2975760" cy="4568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26" name="PlaceHolder 4"/>
          <p:cNvSpPr>
            <a:spLocks noGrp="1"/>
          </p:cNvSpPr>
          <p:nvPr>
            <p:ph type="dt"/>
          </p:nvPr>
        </p:nvSpPr>
        <p:spPr>
          <a:xfrm>
            <a:off x="3881880" y="0"/>
            <a:ext cx="2975760" cy="4568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27" name="PlaceHolder 5"/>
          <p:cNvSpPr>
            <a:spLocks noGrp="1"/>
          </p:cNvSpPr>
          <p:nvPr>
            <p:ph type="ftr"/>
          </p:nvPr>
        </p:nvSpPr>
        <p:spPr>
          <a:xfrm>
            <a:off x="0" y="8686800"/>
            <a:ext cx="2975760" cy="4568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28" name="PlaceHolder 6"/>
          <p:cNvSpPr>
            <a:spLocks noGrp="1"/>
          </p:cNvSpPr>
          <p:nvPr>
            <p:ph type="sldNum"/>
          </p:nvPr>
        </p:nvSpPr>
        <p:spPr>
          <a:xfrm>
            <a:off x="3881880" y="8686800"/>
            <a:ext cx="2975760" cy="456840"/>
          </a:xfrm>
          <a:prstGeom prst="rect">
            <a:avLst/>
          </a:prstGeom>
        </p:spPr>
        <p:txBody>
          <a:bodyPr lIns="0" rIns="0" tIns="0" bIns="0" anchor="b"/>
          <a:p>
            <a:pPr algn="r"/>
            <a:fld id="{9CED5434-BAC8-4875-993B-89E8E3F2516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3884760" y="8685360"/>
            <a:ext cx="2971440" cy="456840"/>
          </a:xfrm>
          <a:prstGeom prst="rect">
            <a:avLst/>
          </a:prstGeom>
          <a:noFill/>
          <a:ln>
            <a:noFill/>
          </a:ln>
        </p:spPr>
        <p:txBody>
          <a:bodyPr anchor="b"/>
          <a:p>
            <a:pPr algn="r">
              <a:lnSpc>
                <a:spcPct val="100000"/>
              </a:lnSpc>
            </a:pPr>
            <a:fld id="{DA61420A-B811-48E7-B339-03CCF4C218EF}" type="slidenum">
              <a:rPr b="0" lang="en-US" sz="1200" spc="-1" strike="noStrike">
                <a:latin typeface="Times New Roman"/>
              </a:rPr>
              <a:t>&lt;number&gt;</a:t>
            </a:fld>
            <a:endParaRPr b="0" lang="en-US" sz="1200" spc="-1" strike="noStrike">
              <a:latin typeface="Times New Roman"/>
            </a:endParaRPr>
          </a:p>
        </p:txBody>
      </p:sp>
      <p:sp>
        <p:nvSpPr>
          <p:cNvPr id="306" name="PlaceHolder 2"/>
          <p:cNvSpPr>
            <a:spLocks noGrp="1"/>
          </p:cNvSpPr>
          <p:nvPr>
            <p:ph type="sldImg"/>
          </p:nvPr>
        </p:nvSpPr>
        <p:spPr>
          <a:xfrm>
            <a:off x="1143000" y="685800"/>
            <a:ext cx="4571640" cy="3428640"/>
          </a:xfrm>
          <a:prstGeom prst="rect">
            <a:avLst/>
          </a:prstGeom>
        </p:spPr>
      </p:sp>
      <p:sp>
        <p:nvSpPr>
          <p:cNvPr id="307" name="PlaceHolder 3"/>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Human Sacrifice, Codex </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1143000" y="685800"/>
            <a:ext cx="4571640" cy="3428640"/>
          </a:xfrm>
          <a:prstGeom prst="rect">
            <a:avLst/>
          </a:prstGeom>
        </p:spPr>
      </p:sp>
      <p:sp>
        <p:nvSpPr>
          <p:cNvPr id="309" name="PlaceHolder 2"/>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1983, Brazilian “locadora” focused on Atari 2600 </a:t>
            </a:r>
            <a:endParaRPr b="0" lang="en-US" sz="2000" spc="-1" strike="noStrike">
              <a:latin typeface="Arial"/>
            </a:endParaRPr>
          </a:p>
          <a:p>
            <a:pPr marL="216000" indent="-216000">
              <a:lnSpc>
                <a:spcPct val="100000"/>
              </a:lnSpc>
            </a:pPr>
            <a:r>
              <a:rPr b="0" lang="en-US" sz="2000" spc="-1" strike="noStrike">
                <a:latin typeface="Arial"/>
              </a:rPr>
              <a:t>http://noticias.r7.com/tecnologia-e-ciencia/fotos/veja-imagens-dos-primeiros-videogames-no-brasil-20120823-9.html</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10" name="TextShape 3"/>
          <p:cNvSpPr txBox="1"/>
          <p:nvPr/>
        </p:nvSpPr>
        <p:spPr>
          <a:xfrm>
            <a:off x="3884760" y="8685360"/>
            <a:ext cx="2971440" cy="456840"/>
          </a:xfrm>
          <a:prstGeom prst="rect">
            <a:avLst/>
          </a:prstGeom>
          <a:noFill/>
          <a:ln>
            <a:noFill/>
          </a:ln>
        </p:spPr>
        <p:txBody>
          <a:bodyPr anchor="b"/>
          <a:p>
            <a:pPr algn="r">
              <a:lnSpc>
                <a:spcPct val="100000"/>
              </a:lnSpc>
            </a:pPr>
            <a:fld id="{4FF27006-A824-4FCB-955F-E9793428EB0C}"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1143000" y="685800"/>
            <a:ext cx="4571640" cy="3428640"/>
          </a:xfrm>
          <a:prstGeom prst="rect">
            <a:avLst/>
          </a:prstGeom>
        </p:spPr>
      </p:sp>
      <p:sp>
        <p:nvSpPr>
          <p:cNvPr id="312" name="PlaceHolder 2"/>
          <p:cNvSpPr>
            <a:spLocks noGrp="1"/>
          </p:cNvSpPr>
          <p:nvPr>
            <p:ph type="body"/>
          </p:nvPr>
        </p:nvSpPr>
        <p:spPr>
          <a:xfrm>
            <a:off x="685800" y="4343400"/>
            <a:ext cx="5486040" cy="4114440"/>
          </a:xfrm>
          <a:prstGeom prst="rect">
            <a:avLst/>
          </a:prstGeom>
        </p:spPr>
        <p:txBody>
          <a:bodyPr/>
          <a:p>
            <a:pPr marL="171360" indent="-171000">
              <a:lnSpc>
                <a:spcPct val="100000"/>
              </a:lnSpc>
              <a:buClr>
                <a:srgbClr val="000000"/>
              </a:buClr>
              <a:buFont typeface="Arial"/>
              <a:buChar char="•"/>
            </a:pPr>
            <a:r>
              <a:rPr b="0" i="1" lang="en-US" sz="1200" spc="-1" strike="noStrike">
                <a:solidFill>
                  <a:srgbClr val="000000"/>
                </a:solidFill>
                <a:latin typeface="+mn-lt"/>
                <a:ea typeface="+mn-ea"/>
              </a:rPr>
              <a:t>Mayan Pitz</a:t>
            </a:r>
            <a:r>
              <a:rPr b="0" lang="en-US" sz="1200" spc="-1" strike="noStrike">
                <a:solidFill>
                  <a:srgbClr val="000000"/>
                </a:solidFill>
                <a:latin typeface="+mn-lt"/>
                <a:ea typeface="+mn-ea"/>
              </a:rPr>
              <a:t> (Calidá, 2013), adapts episodes from the Popol Vuh into the simplified format of a “casual” game</a:t>
            </a:r>
            <a:endParaRPr b="0" lang="en-US" sz="1200" spc="-1" strike="noStrike">
              <a:latin typeface="Arial"/>
            </a:endParaRPr>
          </a:p>
          <a:p>
            <a:pPr marL="171360" indent="-171000">
              <a:lnSpc>
                <a:spcPct val="100000"/>
              </a:lnSpc>
              <a:buClr>
                <a:srgbClr val="000000"/>
              </a:buClr>
              <a:buFont typeface="Arial"/>
              <a:buChar char="•"/>
            </a:pPr>
            <a:r>
              <a:rPr b="0" i="1" lang="en-US" sz="1200" spc="-1" strike="noStrike">
                <a:solidFill>
                  <a:srgbClr val="000000"/>
                </a:solidFill>
                <a:latin typeface="+mn-lt"/>
                <a:ea typeface="+mn-ea"/>
              </a:rPr>
              <a:t>Mayan Pitz</a:t>
            </a:r>
            <a:r>
              <a:rPr b="0" lang="en-US" sz="1200" spc="-1" strike="noStrike">
                <a:solidFill>
                  <a:srgbClr val="000000"/>
                </a:solidFill>
                <a:latin typeface="+mn-lt"/>
                <a:ea typeface="+mn-ea"/>
              </a:rPr>
              <a:t> is an iPad, iPhone and iPod app aimed at a young audience, which was translated into the major Mayan dialects of Guatemala thanks to support from the country’s Ministry of Culture. </a:t>
            </a:r>
            <a:endParaRPr b="0" lang="en-US" sz="1200" spc="-1" strike="noStrike">
              <a:latin typeface="Arial"/>
            </a:endParaRPr>
          </a:p>
          <a:p>
            <a:pPr marL="171360" indent="-171000">
              <a:lnSpc>
                <a:spcPct val="100000"/>
              </a:lnSpc>
              <a:buClr>
                <a:srgbClr val="000000"/>
              </a:buClr>
              <a:buFont typeface="Arial"/>
              <a:buChar char="•"/>
            </a:pPr>
            <a:r>
              <a:rPr b="0" lang="en-US" sz="1200" spc="-1" strike="noStrike">
                <a:solidFill>
                  <a:srgbClr val="000000"/>
                </a:solidFill>
                <a:latin typeface="+mn-lt"/>
                <a:ea typeface="+mn-ea"/>
              </a:rPr>
              <a:t>The second of these reimagined versions of the Mayan ball game is the highly ambitious </a:t>
            </a:r>
            <a:r>
              <a:rPr b="0" i="1" lang="en-US" sz="1200" spc="-1" strike="noStrike">
                <a:solidFill>
                  <a:srgbClr val="000000"/>
                </a:solidFill>
                <a:latin typeface="+mn-lt"/>
                <a:ea typeface="+mn-ea"/>
              </a:rPr>
              <a:t>Pok Ta Pok </a:t>
            </a:r>
            <a:r>
              <a:rPr b="0" lang="en-US" sz="1200" spc="-1" strike="noStrike">
                <a:solidFill>
                  <a:srgbClr val="000000"/>
                </a:solidFill>
                <a:latin typeface="+mn-lt"/>
                <a:ea typeface="+mn-ea"/>
              </a:rPr>
              <a:t>(Locomoción 3D, ), which incorporates a high degree of historical detail into its environments (including the mythical Xibalba as well as real-world ball court sites like Chichén Itzá, Palenque, Teotihuacán and Tenochtitlán), characters (a veritable pantheon of Mesoamerican gods including Tlaloc, Cuahtémoc and Xochitl) and indigenous cultures (not only the Maya, but the other ball-playing civilizations like the Aztecs, Olmecs, Zapotecs and Teotihuacanos).</a:t>
            </a:r>
            <a:r>
              <a:rPr b="0" lang="en-US" sz="2000" spc="-1" strike="noStrike">
                <a:solidFill>
                  <a:srgbClr val="000000"/>
                </a:solidFill>
                <a:latin typeface="+mn-lt"/>
                <a:ea typeface="+mn-ea"/>
              </a:rPr>
              <a:t> </a:t>
            </a:r>
            <a:endParaRPr b="0" lang="en-US" sz="2000" spc="-1" strike="noStrike">
              <a:latin typeface="Arial"/>
            </a:endParaRPr>
          </a:p>
        </p:txBody>
      </p:sp>
      <p:sp>
        <p:nvSpPr>
          <p:cNvPr id="313" name="TextShape 3"/>
          <p:cNvSpPr txBox="1"/>
          <p:nvPr/>
        </p:nvSpPr>
        <p:spPr>
          <a:xfrm>
            <a:off x="3884760" y="8685360"/>
            <a:ext cx="2971440" cy="456840"/>
          </a:xfrm>
          <a:prstGeom prst="rect">
            <a:avLst/>
          </a:prstGeom>
          <a:noFill/>
          <a:ln>
            <a:noFill/>
          </a:ln>
        </p:spPr>
        <p:txBody>
          <a:bodyPr anchor="b"/>
          <a:p>
            <a:pPr algn="r">
              <a:lnSpc>
                <a:spcPct val="100000"/>
              </a:lnSpc>
            </a:pPr>
            <a:fld id="{5AF82658-D078-4B23-9FA1-7CF94F24638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3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4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5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6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7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8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subTitle"/>
          </p:nvPr>
        </p:nvSpPr>
        <p:spPr>
          <a:xfrm>
            <a:off x="457200" y="1600200"/>
            <a:ext cx="8229240" cy="4525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0"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9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3"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07"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9"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0"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1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5"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17"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8"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9"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0"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1"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22"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1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3200" spc="-1" strike="noStrike">
              <a:solidFill>
                <a:srgbClr val="000000"/>
              </a:solidFill>
              <a:latin typeface="Calibri"/>
            </a:endParaRPr>
          </a:p>
        </p:txBody>
      </p:sp>
      <p:sp>
        <p:nvSpPr>
          <p:cNvPr id="2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53D6CF62-D97E-478F-9131-7132ADA9DC75}" type="datetime">
              <a:rPr b="0" lang="en-US" sz="1200" spc="-1" strike="noStrike">
                <a:solidFill>
                  <a:srgbClr val="8b8b8b"/>
                </a:solidFill>
                <a:latin typeface="Calibri"/>
              </a:rPr>
              <a:t>5/29/20</a:t>
            </a:fld>
            <a:endParaRPr b="0" lang="en-US"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4CA14A4A-6293-4E27-9332-420CD5E2F23F}" type="slidenum">
              <a:rPr b="0" lang="en-US" sz="1200" spc="-1" strike="noStrike">
                <a:solidFill>
                  <a:srgbClr val="8b8b8b"/>
                </a:solidFill>
                <a:latin typeface="Calibri"/>
              </a:rPr>
              <a:t>1</a:t>
            </a:fld>
            <a:endParaRPr b="0" lang="en-US"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p>
            <a:pPr>
              <a:lnSpc>
                <a:spcPct val="100000"/>
              </a:lnSpc>
            </a:pPr>
            <a:fld id="{0BBA299C-1E5B-4BCE-9F4F-1991A56434FA}" type="datetime">
              <a:rPr b="0" lang="en-US" sz="1200" spc="-1" strike="noStrike">
                <a:solidFill>
                  <a:srgbClr val="8b8b8b"/>
                </a:solidFill>
                <a:latin typeface="Calibri"/>
              </a:rPr>
              <a:t>5/29/20</a:t>
            </a:fld>
            <a:endParaRPr b="0" lang="en-US"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p>
            <a:pPr algn="r">
              <a:lnSpc>
                <a:spcPct val="100000"/>
              </a:lnSpc>
            </a:pPr>
            <a:fld id="{96217368-AA3E-4ED2-B7EB-A3BFCBB2F422}"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p>
            <a:pPr>
              <a:lnSpc>
                <a:spcPct val="100000"/>
              </a:lnSpc>
            </a:pPr>
            <a:fld id="{36EE52D5-9190-47EF-86AC-481C85DE3C97}" type="datetime">
              <a:rPr b="0" lang="en-US" sz="1200" spc="-1" strike="noStrike">
                <a:solidFill>
                  <a:srgbClr val="8b8b8b"/>
                </a:solidFill>
                <a:latin typeface="Calibri"/>
              </a:rPr>
              <a:t>5/29/20</a:t>
            </a:fld>
            <a:endParaRPr b="0" lang="en-US" sz="1200" spc="-1" strike="noStrike">
              <a:latin typeface="Times New Roman"/>
            </a:endParaRPr>
          </a:p>
        </p:txBody>
      </p:sp>
      <p:sp>
        <p:nvSpPr>
          <p:cNvPr id="83" name="PlaceHolder 2"/>
          <p:cNvSpPr>
            <a:spLocks noGrp="1"/>
          </p:cNvSpPr>
          <p:nvPr>
            <p:ph type="ftr"/>
          </p:nvPr>
        </p:nvSpPr>
        <p:spPr>
          <a:xfrm>
            <a:off x="3124080" y="6356520"/>
            <a:ext cx="2895120" cy="364680"/>
          </a:xfrm>
          <a:prstGeom prst="rect">
            <a:avLst/>
          </a:prstGeom>
        </p:spPr>
        <p:txBody>
          <a:bodyPr anchor="ctr"/>
          <a:p>
            <a:endParaRPr b="0" lang="en-US" sz="2400" spc="-1" strike="noStrike">
              <a:latin typeface="Times New Roman"/>
            </a:endParaRPr>
          </a:p>
        </p:txBody>
      </p:sp>
      <p:sp>
        <p:nvSpPr>
          <p:cNvPr id="84" name="PlaceHolder 3"/>
          <p:cNvSpPr>
            <a:spLocks noGrp="1"/>
          </p:cNvSpPr>
          <p:nvPr>
            <p:ph type="sldNum"/>
          </p:nvPr>
        </p:nvSpPr>
        <p:spPr>
          <a:xfrm>
            <a:off x="6553080" y="6356520"/>
            <a:ext cx="2133360" cy="364680"/>
          </a:xfrm>
          <a:prstGeom prst="rect">
            <a:avLst/>
          </a:prstGeom>
        </p:spPr>
        <p:txBody>
          <a:bodyPr anchor="ctr"/>
          <a:p>
            <a:pPr algn="r">
              <a:lnSpc>
                <a:spcPct val="100000"/>
              </a:lnSpc>
            </a:pPr>
            <a:fld id="{B668ACE4-23A2-4B6A-867E-BC2010789EBB}" type="slidenum">
              <a:rPr b="0" lang="en-US" sz="1200" spc="-1" strike="noStrike">
                <a:solidFill>
                  <a:srgbClr val="8b8b8b"/>
                </a:solidFill>
                <a:latin typeface="Calibri"/>
              </a:rPr>
              <a:t>&lt;number&gt;</a:t>
            </a:fld>
            <a:endParaRPr b="0" lang="en-US" sz="12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ffffff"/>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ffffff"/>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ffffff"/>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9.tif"/><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jpeg"/><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image" Target="../media/image73.jpeg"/><Relationship Id="rId4"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jpeg"/><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jpe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image" Target="../media/image80.gif"/><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88.tif"/><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Picture 4" descr=""/>
          <p:cNvPicPr/>
          <p:nvPr/>
        </p:nvPicPr>
        <p:blipFill>
          <a:blip r:embed="rId1"/>
          <a:stretch/>
        </p:blipFill>
        <p:spPr>
          <a:xfrm>
            <a:off x="2133720" y="0"/>
            <a:ext cx="4800240" cy="6904440"/>
          </a:xfrm>
          <a:prstGeom prst="rect">
            <a:avLst/>
          </a:prstGeom>
          <a:ln w="9360">
            <a:noFill/>
          </a:ln>
        </p:spPr>
      </p:pic>
      <p:sp>
        <p:nvSpPr>
          <p:cNvPr id="130" name="CustomShape 1"/>
          <p:cNvSpPr/>
          <p:nvPr/>
        </p:nvSpPr>
        <p:spPr>
          <a:xfrm>
            <a:off x="4889520" y="396000"/>
            <a:ext cx="17618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000000"/>
                </a:solidFill>
                <a:latin typeface="Stencil"/>
              </a:rPr>
              <a:t>AZTEC</a:t>
            </a:r>
            <a:endParaRPr b="0" lang="en-US" sz="3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Picture 1" descr=""/>
          <p:cNvPicPr/>
          <p:nvPr/>
        </p:nvPicPr>
        <p:blipFill>
          <a:blip r:embed="rId1"/>
          <a:stretch/>
        </p:blipFill>
        <p:spPr>
          <a:xfrm>
            <a:off x="1866960" y="1536840"/>
            <a:ext cx="5397120" cy="37843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64800" y="501480"/>
            <a:ext cx="4114440" cy="1142640"/>
          </a:xfrm>
          <a:prstGeom prst="rect">
            <a:avLst/>
          </a:prstGeom>
          <a:noFill/>
          <a:ln>
            <a:noFill/>
          </a:ln>
        </p:spPr>
        <p:txBody>
          <a:bodyPr anchor="ctr"/>
          <a:p>
            <a:pPr algn="ctr">
              <a:lnSpc>
                <a:spcPct val="100000"/>
              </a:lnSpc>
            </a:pPr>
            <a:r>
              <a:rPr b="0" lang="en-US" sz="2000" spc="-1" strike="noStrike">
                <a:solidFill>
                  <a:srgbClr val="e1d877"/>
                </a:solidFill>
                <a:latin typeface="Calibri"/>
              </a:rPr>
              <a:t>Phillip Penix-Tadsen</a:t>
            </a:r>
            <a:br/>
            <a:r>
              <a:rPr b="0" lang="en-US" sz="2000" spc="-1" strike="noStrike">
                <a:solidFill>
                  <a:srgbClr val="ffffff"/>
                </a:solidFill>
                <a:latin typeface="Calibri"/>
              </a:rPr>
              <a:t>“Latin American Ludology: </a:t>
            </a:r>
            <a:br/>
            <a:r>
              <a:rPr b="0" lang="en-US" sz="2000" spc="-1" strike="noStrike">
                <a:solidFill>
                  <a:srgbClr val="ffffff"/>
                </a:solidFill>
                <a:latin typeface="Calibri"/>
              </a:rPr>
              <a:t>Why We Should Take Video Games Seriously (and When We Shouldn’t)”</a:t>
            </a:r>
            <a:endParaRPr b="0" lang="en-US" sz="2000" spc="-1" strike="noStrike">
              <a:solidFill>
                <a:srgbClr val="000000"/>
              </a:solidFill>
              <a:latin typeface="Calibri"/>
            </a:endParaRPr>
          </a:p>
        </p:txBody>
      </p:sp>
      <p:sp>
        <p:nvSpPr>
          <p:cNvPr id="152" name="TextShape 2"/>
          <p:cNvSpPr txBox="1"/>
          <p:nvPr/>
        </p:nvSpPr>
        <p:spPr>
          <a:xfrm>
            <a:off x="4050000" y="197640"/>
            <a:ext cx="4952520" cy="6279120"/>
          </a:xfrm>
          <a:prstGeom prst="rect">
            <a:avLst/>
          </a:prstGeom>
          <a:noFill/>
          <a:ln>
            <a:noFill/>
          </a:ln>
        </p:spPr>
        <p:txBody>
          <a:bodyPr>
            <a:normAutofit/>
          </a:bodyPr>
          <a:p>
            <a:pPr marL="514440" indent="-514080">
              <a:lnSpc>
                <a:spcPct val="100000"/>
              </a:lnSpc>
              <a:spcBef>
                <a:spcPts val="680"/>
              </a:spcBef>
              <a:buClr>
                <a:srgbClr val="ffffff"/>
              </a:buClr>
              <a:buFont typeface="Calibri"/>
              <a:buAutoNum type="arabicPeriod"/>
            </a:pPr>
            <a:r>
              <a:rPr b="0" lang="en-US" sz="3400" spc="-1" strike="noStrike">
                <a:solidFill>
                  <a:srgbClr val="ffffff"/>
                </a:solidFill>
                <a:latin typeface="Calibri"/>
              </a:rPr>
              <a:t>The article refers to </a:t>
            </a:r>
            <a:r>
              <a:rPr b="0" lang="en-US" sz="3400" spc="-1" strike="noStrike">
                <a:solidFill>
                  <a:srgbClr val="e1d877"/>
                </a:solidFill>
                <a:latin typeface="Calibri"/>
              </a:rPr>
              <a:t>stereotypical Latin American characters</a:t>
            </a:r>
            <a:r>
              <a:rPr b="0" lang="en-US" sz="3400" spc="-1" strike="noStrike">
                <a:solidFill>
                  <a:srgbClr val="ffffff"/>
                </a:solidFill>
                <a:latin typeface="Calibri"/>
              </a:rPr>
              <a:t> including “</a:t>
            </a:r>
            <a:r>
              <a:rPr b="0" i="1" lang="en-US" sz="3400" spc="-1" strike="noStrike">
                <a:solidFill>
                  <a:srgbClr val="ffffff"/>
                </a:solidFill>
                <a:latin typeface="Calibri"/>
              </a:rPr>
              <a:t>el bandido</a:t>
            </a:r>
            <a:r>
              <a:rPr b="0" lang="en-US" sz="3400" spc="-1" strike="noStrike">
                <a:solidFill>
                  <a:srgbClr val="ffffff"/>
                </a:solidFill>
                <a:latin typeface="Calibri"/>
              </a:rPr>
              <a:t>, the harlot, the male buffoon, the female clown, the Latin lover, the dark lady, the drug runner, and the inner-city gang member.” (178)</a:t>
            </a:r>
            <a:endParaRPr b="0" lang="en-US" sz="3400" spc="-1" strike="noStrike">
              <a:solidFill>
                <a:srgbClr val="000000"/>
              </a:solidFill>
              <a:latin typeface="Calibri"/>
            </a:endParaRPr>
          </a:p>
          <a:p>
            <a:pPr>
              <a:lnSpc>
                <a:spcPct val="100000"/>
              </a:lnSpc>
              <a:spcBef>
                <a:spcPts val="680"/>
              </a:spcBef>
            </a:pPr>
            <a:endParaRPr b="0" lang="en-US" sz="3400" spc="-1" strike="noStrike">
              <a:solidFill>
                <a:srgbClr val="000000"/>
              </a:solidFill>
              <a:latin typeface="Calibri"/>
            </a:endParaRPr>
          </a:p>
          <a:p>
            <a:pPr>
              <a:lnSpc>
                <a:spcPct val="100000"/>
              </a:lnSpc>
              <a:spcBef>
                <a:spcPts val="680"/>
              </a:spcBef>
            </a:pPr>
            <a:r>
              <a:rPr b="0" lang="en-US" sz="3400" spc="-1" strike="noStrike">
                <a:solidFill>
                  <a:srgbClr val="ffffff"/>
                </a:solidFill>
                <a:latin typeface="Calibri"/>
              </a:rPr>
              <a:t>	</a:t>
            </a:r>
            <a:r>
              <a:rPr b="0" lang="en-US" sz="3400" spc="-1" strike="noStrike">
                <a:solidFill>
                  <a:srgbClr val="ffffff"/>
                </a:solidFill>
                <a:latin typeface="Calibri"/>
              </a:rPr>
              <a:t>Have you encountered any of these characters, or </a:t>
            </a:r>
            <a:r>
              <a:rPr b="0" lang="en-US" sz="3400" spc="-1" strike="noStrike">
                <a:solidFill>
                  <a:srgbClr val="ffffff"/>
                </a:solidFill>
                <a:latin typeface="Calibri"/>
              </a:rPr>
              <a:t>	</a:t>
            </a:r>
            <a:r>
              <a:rPr b="0" lang="en-US" sz="3400" spc="-1" strike="noStrike">
                <a:solidFill>
                  <a:srgbClr val="ffffff"/>
                </a:solidFill>
                <a:latin typeface="Calibri"/>
              </a:rPr>
              <a:t>other representations of Latin Americans, in video </a:t>
            </a:r>
            <a:r>
              <a:rPr b="0" lang="en-US" sz="3400" spc="-1" strike="noStrike">
                <a:solidFill>
                  <a:srgbClr val="ffffff"/>
                </a:solidFill>
                <a:latin typeface="Calibri"/>
              </a:rPr>
              <a:t>	</a:t>
            </a:r>
            <a:r>
              <a:rPr b="0" lang="en-US" sz="3400" spc="-1" strike="noStrike">
                <a:solidFill>
                  <a:srgbClr val="ffffff"/>
                </a:solidFill>
                <a:latin typeface="Calibri"/>
              </a:rPr>
              <a:t>games? Did these characters reinforce </a:t>
            </a:r>
            <a:r>
              <a:rPr b="0" lang="en-US" sz="3400" spc="-1" strike="noStrike">
                <a:solidFill>
                  <a:srgbClr val="ffffff"/>
                </a:solidFill>
                <a:latin typeface="Calibri"/>
              </a:rPr>
              <a:t>	</a:t>
            </a:r>
            <a:r>
              <a:rPr b="0" lang="en-US" sz="3400" spc="-1" strike="noStrike">
                <a:solidFill>
                  <a:srgbClr val="ffffff"/>
                </a:solidFill>
                <a:latin typeface="Calibri"/>
              </a:rPr>
              <a:t>conventional </a:t>
            </a:r>
            <a:r>
              <a:rPr b="0" lang="en-US" sz="3400" spc="-1" strike="noStrike">
                <a:solidFill>
                  <a:srgbClr val="ffffff"/>
                </a:solidFill>
                <a:latin typeface="Calibri"/>
              </a:rPr>
              <a:t>	</a:t>
            </a:r>
            <a:r>
              <a:rPr b="0" lang="en-US" sz="3400" spc="-1" strike="noStrike">
                <a:solidFill>
                  <a:srgbClr val="ffffff"/>
                </a:solidFill>
                <a:latin typeface="Calibri"/>
              </a:rPr>
              <a:t>views, or invert stereotypes? How do they relate to </a:t>
            </a:r>
            <a:r>
              <a:rPr b="0" lang="en-US" sz="3400" spc="-1" strike="noStrike">
                <a:solidFill>
                  <a:srgbClr val="ffffff"/>
                </a:solidFill>
                <a:latin typeface="Calibri"/>
              </a:rPr>
              <a:t>	</a:t>
            </a:r>
            <a:r>
              <a:rPr b="0" lang="en-US" sz="3400" spc="-1" strike="noStrike">
                <a:solidFill>
                  <a:srgbClr val="ffffff"/>
                </a:solidFill>
                <a:latin typeface="Calibri"/>
              </a:rPr>
              <a:t>the reading?</a:t>
            </a:r>
            <a:endParaRPr b="0" lang="en-US" sz="3400" spc="-1" strike="noStrike">
              <a:solidFill>
                <a:srgbClr val="000000"/>
              </a:solidFill>
              <a:latin typeface="Calibri"/>
            </a:endParaRPr>
          </a:p>
          <a:p>
            <a:pPr>
              <a:lnSpc>
                <a:spcPct val="100000"/>
              </a:lnSpc>
              <a:spcBef>
                <a:spcPts val="680"/>
              </a:spcBef>
            </a:pPr>
            <a:r>
              <a:rPr b="0" lang="en-US" sz="3400" spc="-1" strike="noStrike">
                <a:solidFill>
                  <a:srgbClr val="ffffff"/>
                </a:solidFill>
                <a:latin typeface="Calibri"/>
              </a:rPr>
              <a:t> </a:t>
            </a:r>
            <a:endParaRPr b="0" lang="en-US" sz="3400" spc="-1" strike="noStrike">
              <a:solidFill>
                <a:srgbClr val="000000"/>
              </a:solidFill>
              <a:latin typeface="Calibri"/>
            </a:endParaRPr>
          </a:p>
          <a:p>
            <a:pPr marL="514440" indent="-514080">
              <a:lnSpc>
                <a:spcPct val="100000"/>
              </a:lnSpc>
              <a:spcBef>
                <a:spcPts val="680"/>
              </a:spcBef>
              <a:buClr>
                <a:srgbClr val="ffffff"/>
              </a:buClr>
              <a:buFont typeface="Calibri"/>
              <a:buAutoNum type="arabicPeriod" startAt="2"/>
            </a:pPr>
            <a:r>
              <a:rPr b="0" lang="en-US" sz="3400" spc="-1" strike="noStrike">
                <a:solidFill>
                  <a:srgbClr val="ffffff"/>
                </a:solidFill>
                <a:latin typeface="Calibri"/>
              </a:rPr>
              <a:t>Why do game designers use cultural stereotypes? </a:t>
            </a:r>
            <a:r>
              <a:rPr b="0" lang="en-US" sz="3400" spc="-1" strike="noStrike">
                <a:solidFill>
                  <a:srgbClr val="e1d877"/>
                </a:solidFill>
                <a:latin typeface="Calibri"/>
              </a:rPr>
              <a:t>Are there any good or useful reasons to use such stereotypes? </a:t>
            </a:r>
            <a:r>
              <a:rPr b="0" lang="en-US" sz="3400" spc="-1" strike="noStrike">
                <a:solidFill>
                  <a:srgbClr val="ffffff"/>
                </a:solidFill>
                <a:latin typeface="Calibri"/>
              </a:rPr>
              <a:t>What negative—or positive—effects can these stereotypes have? (179-181)</a:t>
            </a:r>
            <a:endParaRPr b="0" lang="en-US" sz="3400" spc="-1" strike="noStrike">
              <a:solidFill>
                <a:srgbClr val="000000"/>
              </a:solidFill>
              <a:latin typeface="Calibri"/>
            </a:endParaRPr>
          </a:p>
          <a:p>
            <a:pPr>
              <a:lnSpc>
                <a:spcPct val="100000"/>
              </a:lnSpc>
              <a:spcBef>
                <a:spcPts val="680"/>
              </a:spcBef>
            </a:pPr>
            <a:r>
              <a:rPr b="0" lang="en-US" sz="3400" spc="-1" strike="noStrike">
                <a:solidFill>
                  <a:srgbClr val="ffffff"/>
                </a:solidFill>
                <a:latin typeface="Calibri"/>
              </a:rPr>
              <a:t> </a:t>
            </a:r>
            <a:endParaRPr b="0" lang="en-US" sz="3400" spc="-1" strike="noStrike">
              <a:solidFill>
                <a:srgbClr val="000000"/>
              </a:solidFill>
              <a:latin typeface="Calibri"/>
            </a:endParaRPr>
          </a:p>
          <a:p>
            <a:pPr marL="514440" indent="-514080">
              <a:lnSpc>
                <a:spcPct val="100000"/>
              </a:lnSpc>
              <a:spcBef>
                <a:spcPts val="680"/>
              </a:spcBef>
              <a:buClr>
                <a:srgbClr val="ffffff"/>
              </a:buClr>
              <a:buFont typeface="Calibri"/>
              <a:buAutoNum type="arabicPeriod" startAt="3"/>
            </a:pPr>
            <a:r>
              <a:rPr b="0" lang="en-US" sz="3400" spc="-1" strike="noStrike">
                <a:solidFill>
                  <a:srgbClr val="ffffff"/>
                </a:solidFill>
                <a:latin typeface="Calibri"/>
              </a:rPr>
              <a:t>Have you played any of the games in the three main categories mentioned in the article? Did you see the game in the same way as the article? What other games set in Latin America could be added to one of these categories?</a:t>
            </a:r>
            <a:endParaRPr b="0" lang="en-US" sz="3400" spc="-1" strike="noStrike">
              <a:solidFill>
                <a:srgbClr val="000000"/>
              </a:solidFill>
              <a:latin typeface="Calibri"/>
            </a:endParaRPr>
          </a:p>
          <a:p>
            <a:pPr lvl="1" marL="743040" indent="-285480">
              <a:lnSpc>
                <a:spcPct val="100000"/>
              </a:lnSpc>
              <a:spcBef>
                <a:spcPts val="581"/>
              </a:spcBef>
              <a:buClr>
                <a:srgbClr val="e1d877"/>
              </a:buClr>
              <a:buFont typeface="Arial"/>
              <a:buChar char="–"/>
            </a:pPr>
            <a:r>
              <a:rPr b="0" lang="en-US" sz="2900" spc="-1" strike="noStrike">
                <a:solidFill>
                  <a:srgbClr val="e1d877"/>
                </a:solidFill>
                <a:latin typeface="Calibri"/>
              </a:rPr>
              <a:t>Contras</a:t>
            </a:r>
            <a:r>
              <a:rPr b="0" lang="en-US" sz="2900" spc="-1" strike="noStrike">
                <a:solidFill>
                  <a:srgbClr val="ffffff"/>
                </a:solidFill>
                <a:latin typeface="Calibri"/>
              </a:rPr>
              <a:t> (</a:t>
            </a:r>
            <a:r>
              <a:rPr b="0" i="1" lang="en-US" sz="2900" spc="-1" strike="noStrike">
                <a:solidFill>
                  <a:srgbClr val="ffffff"/>
                </a:solidFill>
                <a:latin typeface="Calibri"/>
              </a:rPr>
              <a:t>Call of Duty</a:t>
            </a:r>
            <a:r>
              <a:rPr b="0" lang="en-US" sz="2900" spc="-1" strike="noStrike">
                <a:solidFill>
                  <a:srgbClr val="ffffff"/>
                </a:solidFill>
                <a:latin typeface="Calibri"/>
              </a:rPr>
              <a:t>, the </a:t>
            </a:r>
            <a:r>
              <a:rPr b="0" i="1" lang="en-US" sz="2900" spc="-1" strike="noStrike">
                <a:solidFill>
                  <a:srgbClr val="ffffff"/>
                </a:solidFill>
                <a:latin typeface="Calibri"/>
              </a:rPr>
              <a:t>Tom Clancy</a:t>
            </a:r>
            <a:r>
              <a:rPr b="0" lang="en-US" sz="2900" spc="-1" strike="noStrike">
                <a:solidFill>
                  <a:srgbClr val="ffffff"/>
                </a:solidFill>
                <a:latin typeface="Calibri"/>
              </a:rPr>
              <a:t> games, </a:t>
            </a:r>
            <a:r>
              <a:rPr b="0" i="1" lang="en-US" sz="2900" spc="-1" strike="noStrike">
                <a:solidFill>
                  <a:srgbClr val="ffffff"/>
                </a:solidFill>
                <a:latin typeface="Calibri"/>
              </a:rPr>
              <a:t>Mercenaries 2</a:t>
            </a:r>
            <a:r>
              <a:rPr b="0" lang="en-US" sz="2900" spc="-1" strike="noStrike">
                <a:solidFill>
                  <a:srgbClr val="ffffff"/>
                </a:solidFill>
                <a:latin typeface="Calibri"/>
              </a:rPr>
              <a:t>, </a:t>
            </a:r>
            <a:r>
              <a:rPr b="0" i="1" lang="en-US" sz="2900" spc="-1" strike="noStrike">
                <a:solidFill>
                  <a:srgbClr val="ffffff"/>
                </a:solidFill>
                <a:latin typeface="Calibri"/>
              </a:rPr>
              <a:t>Call of Juarez</a:t>
            </a:r>
            <a:r>
              <a:rPr b="0" lang="en-US" sz="2900" spc="-1" strike="noStrike">
                <a:solidFill>
                  <a:srgbClr val="ffffff"/>
                </a:solidFill>
                <a:latin typeface="Calibri"/>
              </a:rPr>
              <a:t>) (181-182)</a:t>
            </a:r>
            <a:endParaRPr b="0" lang="en-US" sz="2900" spc="-1" strike="noStrike">
              <a:solidFill>
                <a:srgbClr val="000000"/>
              </a:solidFill>
              <a:latin typeface="Calibri"/>
            </a:endParaRPr>
          </a:p>
          <a:p>
            <a:pPr lvl="1" marL="743040" indent="-285480">
              <a:lnSpc>
                <a:spcPct val="100000"/>
              </a:lnSpc>
              <a:spcBef>
                <a:spcPts val="581"/>
              </a:spcBef>
              <a:buClr>
                <a:srgbClr val="e1d877"/>
              </a:buClr>
              <a:buFont typeface="Arial"/>
              <a:buChar char="–"/>
            </a:pPr>
            <a:r>
              <a:rPr b="0" lang="en-US" sz="2900" spc="-1" strike="noStrike">
                <a:solidFill>
                  <a:srgbClr val="e1d877"/>
                </a:solidFill>
                <a:latin typeface="Calibri"/>
              </a:rPr>
              <a:t>Tomb Raiders </a:t>
            </a:r>
            <a:r>
              <a:rPr b="0" lang="en-US" sz="2900" spc="-1" strike="noStrike">
                <a:solidFill>
                  <a:srgbClr val="ffffff"/>
                </a:solidFill>
                <a:latin typeface="Calibri"/>
              </a:rPr>
              <a:t>(</a:t>
            </a:r>
            <a:r>
              <a:rPr b="0" i="1" lang="en-US" sz="2900" spc="-1" strike="noStrike">
                <a:solidFill>
                  <a:srgbClr val="ffffff"/>
                </a:solidFill>
                <a:latin typeface="Calibri"/>
              </a:rPr>
              <a:t>Pitfall!</a:t>
            </a:r>
            <a:r>
              <a:rPr b="0" lang="en-US" sz="2900" spc="-1" strike="noStrike">
                <a:solidFill>
                  <a:srgbClr val="ffffff"/>
                </a:solidFill>
                <a:latin typeface="Calibri"/>
              </a:rPr>
              <a:t>, </a:t>
            </a:r>
            <a:r>
              <a:rPr b="0" i="1" lang="en-US" sz="2900" spc="-1" strike="noStrike">
                <a:solidFill>
                  <a:srgbClr val="ffffff"/>
                </a:solidFill>
                <a:latin typeface="Calibri"/>
              </a:rPr>
              <a:t>Tomb Raider</a:t>
            </a:r>
            <a:r>
              <a:rPr b="0" lang="en-US" sz="2900" spc="-1" strike="noStrike">
                <a:solidFill>
                  <a:srgbClr val="ffffff"/>
                </a:solidFill>
                <a:latin typeface="Calibri"/>
              </a:rPr>
              <a:t>, </a:t>
            </a:r>
            <a:r>
              <a:rPr b="0" i="1" lang="en-US" sz="2900" spc="-1" strike="noStrike">
                <a:solidFill>
                  <a:srgbClr val="ffffff"/>
                </a:solidFill>
                <a:latin typeface="Calibri"/>
              </a:rPr>
              <a:t>Uncharted</a:t>
            </a:r>
            <a:r>
              <a:rPr b="0" lang="en-US" sz="2900" spc="-1" strike="noStrike">
                <a:solidFill>
                  <a:srgbClr val="ffffff"/>
                </a:solidFill>
                <a:latin typeface="Calibri"/>
              </a:rPr>
              <a:t>, </a:t>
            </a:r>
            <a:r>
              <a:rPr b="0" i="1" lang="en-US" sz="2900" spc="-1" strike="noStrike">
                <a:solidFill>
                  <a:srgbClr val="ffffff"/>
                </a:solidFill>
                <a:latin typeface="Calibri"/>
              </a:rPr>
              <a:t>Age of Empires</a:t>
            </a:r>
            <a:r>
              <a:rPr b="0" lang="en-US" sz="2900" spc="-1" strike="noStrike">
                <a:solidFill>
                  <a:srgbClr val="ffffff"/>
                </a:solidFill>
                <a:latin typeface="Calibri"/>
              </a:rPr>
              <a:t>) (182-183)</a:t>
            </a:r>
            <a:endParaRPr b="0" lang="en-US" sz="2900" spc="-1" strike="noStrike">
              <a:solidFill>
                <a:srgbClr val="000000"/>
              </a:solidFill>
              <a:latin typeface="Calibri"/>
            </a:endParaRPr>
          </a:p>
          <a:p>
            <a:pPr lvl="1" marL="743040" indent="-285480">
              <a:lnSpc>
                <a:spcPct val="100000"/>
              </a:lnSpc>
              <a:spcBef>
                <a:spcPts val="581"/>
              </a:spcBef>
              <a:buClr>
                <a:srgbClr val="e1d877"/>
              </a:buClr>
              <a:buFont typeface="Arial"/>
              <a:buChar char="–"/>
            </a:pPr>
            <a:r>
              <a:rPr b="0" lang="en-US" sz="2900" spc="-1" strike="noStrike">
                <a:solidFill>
                  <a:srgbClr val="e1d877"/>
                </a:solidFill>
                <a:latin typeface="Calibri"/>
              </a:rPr>
              <a:t>Luchadores </a:t>
            </a:r>
            <a:r>
              <a:rPr b="0" lang="en-US" sz="2900" spc="-1" strike="noStrike">
                <a:solidFill>
                  <a:srgbClr val="ffffff"/>
                </a:solidFill>
                <a:latin typeface="Calibri"/>
              </a:rPr>
              <a:t>(</a:t>
            </a:r>
            <a:r>
              <a:rPr b="0" i="1" lang="en-US" sz="2900" spc="-1" strike="noStrike">
                <a:solidFill>
                  <a:srgbClr val="ffffff"/>
                </a:solidFill>
                <a:latin typeface="Calibri"/>
              </a:rPr>
              <a:t>Just Cause</a:t>
            </a:r>
            <a:r>
              <a:rPr b="0" lang="en-US" sz="2900" spc="-1" strike="noStrike">
                <a:solidFill>
                  <a:srgbClr val="ffffff"/>
                </a:solidFill>
                <a:latin typeface="Calibri"/>
              </a:rPr>
              <a:t>, </a:t>
            </a:r>
            <a:r>
              <a:rPr b="0" i="1" lang="en-US" sz="2900" spc="-1" strike="noStrike">
                <a:solidFill>
                  <a:srgbClr val="ffffff"/>
                </a:solidFill>
                <a:latin typeface="Calibri"/>
              </a:rPr>
              <a:t>Lucha Libre AAA</a:t>
            </a:r>
            <a:r>
              <a:rPr b="0" lang="en-US" sz="2900" spc="-1" strike="noStrike">
                <a:solidFill>
                  <a:srgbClr val="ffffff"/>
                </a:solidFill>
                <a:latin typeface="Calibri"/>
              </a:rPr>
              <a:t>, </a:t>
            </a:r>
            <a:r>
              <a:rPr b="0" i="1" lang="en-US" sz="2900" spc="-1" strike="noStrike">
                <a:solidFill>
                  <a:srgbClr val="ffffff"/>
                </a:solidFill>
                <a:latin typeface="Calibri"/>
              </a:rPr>
              <a:t>Red Dead Redemption</a:t>
            </a:r>
            <a:r>
              <a:rPr b="0" lang="en-US" sz="2900" spc="-1" strike="noStrike">
                <a:solidFill>
                  <a:srgbClr val="ffffff"/>
                </a:solidFill>
                <a:latin typeface="Calibri"/>
              </a:rPr>
              <a:t>) (183-184)</a:t>
            </a:r>
            <a:endParaRPr b="0" lang="en-US" sz="2900" spc="-1" strike="noStrike">
              <a:solidFill>
                <a:srgbClr val="000000"/>
              </a:solidFill>
              <a:latin typeface="Calibri"/>
            </a:endParaRPr>
          </a:p>
          <a:p>
            <a:pPr>
              <a:lnSpc>
                <a:spcPct val="100000"/>
              </a:lnSpc>
              <a:spcBef>
                <a:spcPts val="641"/>
              </a:spcBef>
            </a:pPr>
            <a:endParaRPr b="0" lang="en-US" sz="2900" spc="-1" strike="noStrike">
              <a:solidFill>
                <a:srgbClr val="000000"/>
              </a:solidFill>
              <a:latin typeface="Calibri"/>
            </a:endParaRPr>
          </a:p>
        </p:txBody>
      </p:sp>
      <p:pic>
        <p:nvPicPr>
          <p:cNvPr id="153" name="Picture 3" descr=""/>
          <p:cNvPicPr/>
          <p:nvPr/>
        </p:nvPicPr>
        <p:blipFill>
          <a:blip r:embed="rId1"/>
          <a:stretch/>
        </p:blipFill>
        <p:spPr>
          <a:xfrm>
            <a:off x="-841320" y="1868400"/>
            <a:ext cx="4777920" cy="24634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4" name="Picture 1" descr=""/>
          <p:cNvPicPr/>
          <p:nvPr/>
        </p:nvPicPr>
        <p:blipFill>
          <a:blip r:embed="rId1"/>
          <a:stretch/>
        </p:blipFill>
        <p:spPr>
          <a:xfrm>
            <a:off x="120600" y="237960"/>
            <a:ext cx="4266720" cy="3047760"/>
          </a:xfrm>
          <a:prstGeom prst="rect">
            <a:avLst/>
          </a:prstGeom>
          <a:ln>
            <a:noFill/>
          </a:ln>
        </p:spPr>
      </p:pic>
      <p:pic>
        <p:nvPicPr>
          <p:cNvPr id="155" name="Picture 2" descr=""/>
          <p:cNvPicPr/>
          <p:nvPr/>
        </p:nvPicPr>
        <p:blipFill>
          <a:blip r:embed="rId2"/>
          <a:stretch/>
        </p:blipFill>
        <p:spPr>
          <a:xfrm>
            <a:off x="4746600" y="237960"/>
            <a:ext cx="4266720" cy="3047760"/>
          </a:xfrm>
          <a:prstGeom prst="rect">
            <a:avLst/>
          </a:prstGeom>
          <a:ln>
            <a:noFill/>
          </a:ln>
        </p:spPr>
      </p:pic>
      <p:pic>
        <p:nvPicPr>
          <p:cNvPr id="156" name="Picture 3" descr=""/>
          <p:cNvPicPr/>
          <p:nvPr/>
        </p:nvPicPr>
        <p:blipFill>
          <a:blip r:embed="rId3"/>
          <a:stretch/>
        </p:blipFill>
        <p:spPr>
          <a:xfrm>
            <a:off x="120600" y="3556080"/>
            <a:ext cx="4266720" cy="3047760"/>
          </a:xfrm>
          <a:prstGeom prst="rect">
            <a:avLst/>
          </a:prstGeom>
          <a:ln>
            <a:noFill/>
          </a:ln>
        </p:spPr>
      </p:pic>
      <p:pic>
        <p:nvPicPr>
          <p:cNvPr id="157" name="Picture 4" descr=""/>
          <p:cNvPicPr/>
          <p:nvPr/>
        </p:nvPicPr>
        <p:blipFill>
          <a:blip r:embed="rId4"/>
          <a:stretch/>
        </p:blipFill>
        <p:spPr>
          <a:xfrm>
            <a:off x="4746600" y="3587760"/>
            <a:ext cx="4266720" cy="30477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457200" y="274680"/>
            <a:ext cx="8229240" cy="1020960"/>
          </a:xfrm>
          <a:prstGeom prst="rect">
            <a:avLst/>
          </a:prstGeom>
          <a:noFill/>
          <a:ln>
            <a:noFill/>
          </a:ln>
        </p:spPr>
        <p:txBody>
          <a:bodyPr anchor="ctr"/>
          <a:p>
            <a:pPr algn="ctr">
              <a:lnSpc>
                <a:spcPct val="100000"/>
              </a:lnSpc>
            </a:pPr>
            <a:r>
              <a:rPr b="0" lang="en-US" sz="3200" spc="-1" strike="noStrike">
                <a:solidFill>
                  <a:srgbClr val="ffffff"/>
                </a:solidFill>
                <a:latin typeface="Calibri"/>
              </a:rPr>
              <a:t>TEG</a:t>
            </a:r>
            <a:br/>
            <a:r>
              <a:rPr b="0" i="1" lang="en-US" sz="3200" spc="-1" strike="noStrike">
                <a:solidFill>
                  <a:srgbClr val="ffffff"/>
                </a:solidFill>
                <a:latin typeface="Calibri"/>
              </a:rPr>
              <a:t>The King of Peru 2</a:t>
            </a:r>
            <a:r>
              <a:rPr b="0" lang="en-US" sz="3200" spc="-1" strike="noStrike">
                <a:solidFill>
                  <a:srgbClr val="ffffff"/>
                </a:solidFill>
                <a:latin typeface="Calibri"/>
              </a:rPr>
              <a:t> development team</a:t>
            </a:r>
            <a:endParaRPr b="0" lang="en-US" sz="3200" spc="-1" strike="noStrike">
              <a:solidFill>
                <a:srgbClr val="000000"/>
              </a:solidFill>
              <a:latin typeface="Calibri"/>
            </a:endParaRPr>
          </a:p>
        </p:txBody>
      </p:sp>
      <p:pic>
        <p:nvPicPr>
          <p:cNvPr id="159" name="Picture 3" descr=""/>
          <p:cNvPicPr/>
          <p:nvPr/>
        </p:nvPicPr>
        <p:blipFill>
          <a:blip r:embed="rId1"/>
          <a:stretch/>
        </p:blipFill>
        <p:spPr>
          <a:xfrm>
            <a:off x="0" y="1417680"/>
            <a:ext cx="9143640" cy="52117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 name="Picture 3" descr=""/>
          <p:cNvPicPr/>
          <p:nvPr/>
        </p:nvPicPr>
        <p:blipFill>
          <a:blip r:embed="rId1"/>
          <a:stretch/>
        </p:blipFill>
        <p:spPr>
          <a:xfrm>
            <a:off x="254880" y="270360"/>
            <a:ext cx="3608640" cy="2718360"/>
          </a:xfrm>
          <a:prstGeom prst="rect">
            <a:avLst/>
          </a:prstGeom>
          <a:ln>
            <a:noFill/>
          </a:ln>
        </p:spPr>
      </p:pic>
      <p:pic>
        <p:nvPicPr>
          <p:cNvPr id="161" name="Picture 4" descr=""/>
          <p:cNvPicPr/>
          <p:nvPr/>
        </p:nvPicPr>
        <p:blipFill>
          <a:blip r:embed="rId2"/>
          <a:stretch/>
        </p:blipFill>
        <p:spPr>
          <a:xfrm>
            <a:off x="254880" y="3497040"/>
            <a:ext cx="3632760" cy="2724480"/>
          </a:xfrm>
          <a:prstGeom prst="rect">
            <a:avLst/>
          </a:prstGeom>
          <a:ln>
            <a:noFill/>
          </a:ln>
        </p:spPr>
      </p:pic>
      <p:pic>
        <p:nvPicPr>
          <p:cNvPr id="162" name="Picture 5" descr=""/>
          <p:cNvPicPr/>
          <p:nvPr/>
        </p:nvPicPr>
        <p:blipFill>
          <a:blip r:embed="rId3"/>
          <a:stretch/>
        </p:blipFill>
        <p:spPr>
          <a:xfrm>
            <a:off x="4564800" y="1063080"/>
            <a:ext cx="4151160" cy="30538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1" descr=""/>
          <p:cNvPicPr/>
          <p:nvPr/>
        </p:nvPicPr>
        <p:blipFill>
          <a:blip r:embed="rId1"/>
          <a:stretch/>
        </p:blipFill>
        <p:spPr>
          <a:xfrm>
            <a:off x="549720" y="757440"/>
            <a:ext cx="8133840" cy="6100200"/>
          </a:xfrm>
          <a:prstGeom prst="rect">
            <a:avLst/>
          </a:prstGeom>
          <a:ln>
            <a:noFill/>
          </a:ln>
        </p:spPr>
      </p:pic>
      <p:sp>
        <p:nvSpPr>
          <p:cNvPr id="164" name="CustomShape 1"/>
          <p:cNvSpPr/>
          <p:nvPr/>
        </p:nvSpPr>
        <p:spPr>
          <a:xfrm>
            <a:off x="748080" y="34920"/>
            <a:ext cx="7723800" cy="942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Calibri"/>
              </a:rPr>
              <a:t>Brazilian </a:t>
            </a:r>
            <a:r>
              <a:rPr b="0" i="1" lang="en-US" sz="2800" spc="-1" strike="noStrike">
                <a:solidFill>
                  <a:srgbClr val="ffffff"/>
                </a:solidFill>
                <a:latin typeface="Calibri"/>
              </a:rPr>
              <a:t>Locadora</a:t>
            </a:r>
            <a:r>
              <a:rPr b="0" lang="en-US" sz="2800" spc="-1" strike="noStrike">
                <a:solidFill>
                  <a:srgbClr val="ffffff"/>
                </a:solidFill>
                <a:latin typeface="Calibri"/>
              </a:rPr>
              <a:t> focusing on Atari 2600, 1983</a:t>
            </a:r>
            <a:endParaRPr b="0" lang="en-US" sz="28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Picture 3" descr=""/>
          <p:cNvPicPr/>
          <p:nvPr/>
        </p:nvPicPr>
        <p:blipFill>
          <a:blip r:embed="rId1"/>
          <a:stretch/>
        </p:blipFill>
        <p:spPr>
          <a:xfrm>
            <a:off x="1905120" y="1523880"/>
            <a:ext cx="5333760" cy="3809520"/>
          </a:xfrm>
          <a:prstGeom prst="rect">
            <a:avLst/>
          </a:prstGeom>
          <a:ln>
            <a:noFill/>
          </a:ln>
        </p:spPr>
      </p:pic>
      <p:sp>
        <p:nvSpPr>
          <p:cNvPr id="166" name="CustomShape 1"/>
          <p:cNvSpPr/>
          <p:nvPr/>
        </p:nvSpPr>
        <p:spPr>
          <a:xfrm>
            <a:off x="748080" y="34920"/>
            <a:ext cx="7723800" cy="943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Calibri"/>
              </a:rPr>
              <a:t>Cali, Colombia</a:t>
            </a:r>
            <a:endParaRPr b="0" lang="en-US" sz="2800" spc="-1" strike="noStrike">
              <a:latin typeface="Arial"/>
            </a:endParaRPr>
          </a:p>
          <a:p>
            <a:pPr algn="ctr">
              <a:lnSpc>
                <a:spcPct val="100000"/>
              </a:lnSpc>
            </a:pPr>
            <a:r>
              <a:rPr b="0" lang="en-US" sz="2800" spc="-1" strike="noStrike">
                <a:solidFill>
                  <a:srgbClr val="ffffff"/>
                </a:solidFill>
                <a:latin typeface="Calibri"/>
              </a:rPr>
              <a:t>2005</a:t>
            </a:r>
            <a:endParaRPr b="0" lang="en-US" sz="2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748080" y="34920"/>
            <a:ext cx="7723800" cy="943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ffffff"/>
                </a:solidFill>
                <a:latin typeface="Calibri"/>
              </a:rPr>
              <a:t>Cali, Colombia</a:t>
            </a:r>
            <a:endParaRPr b="0" lang="en-US" sz="2800" spc="-1" strike="noStrike">
              <a:latin typeface="Arial"/>
            </a:endParaRPr>
          </a:p>
          <a:p>
            <a:pPr algn="ctr">
              <a:lnSpc>
                <a:spcPct val="100000"/>
              </a:lnSpc>
            </a:pPr>
            <a:r>
              <a:rPr b="0" lang="en-US" sz="2800" spc="-1" strike="noStrike">
                <a:solidFill>
                  <a:srgbClr val="ffffff"/>
                </a:solidFill>
                <a:latin typeface="Calibri"/>
              </a:rPr>
              <a:t>2005</a:t>
            </a:r>
            <a:endParaRPr b="0" lang="en-US" sz="2800" spc="-1" strike="noStrike">
              <a:latin typeface="Arial"/>
            </a:endParaRPr>
          </a:p>
        </p:txBody>
      </p:sp>
      <p:pic>
        <p:nvPicPr>
          <p:cNvPr id="168" name="Picture 1" descr=""/>
          <p:cNvPicPr/>
          <p:nvPr/>
        </p:nvPicPr>
        <p:blipFill>
          <a:blip r:embed="rId1"/>
          <a:stretch/>
        </p:blipFill>
        <p:spPr>
          <a:xfrm>
            <a:off x="1981080" y="1523880"/>
            <a:ext cx="5168520" cy="379692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85680" y="86760"/>
            <a:ext cx="4929480" cy="6670440"/>
          </a:xfrm>
          <a:prstGeom prst="rect">
            <a:avLst/>
          </a:prstGeom>
          <a:noFill/>
          <a:ln>
            <a:noFill/>
          </a:ln>
        </p:spPr>
        <p:txBody>
          <a:bodyPr>
            <a:normAutofit/>
          </a:bodyPr>
          <a:p>
            <a:pPr marL="514440" indent="-514080">
              <a:lnSpc>
                <a:spcPct val="100000"/>
              </a:lnSpc>
              <a:spcBef>
                <a:spcPts val="400"/>
              </a:spcBef>
              <a:buClr>
                <a:srgbClr val="ffffff"/>
              </a:buClr>
              <a:buFont typeface="Calibri"/>
              <a:buAutoNum type="arabicPeriod"/>
            </a:pPr>
            <a:r>
              <a:rPr b="0" lang="en-US" sz="2000" spc="-1" strike="noStrike">
                <a:solidFill>
                  <a:srgbClr val="ffffff"/>
                </a:solidFill>
                <a:latin typeface="Eurostile"/>
              </a:rPr>
              <a:t>Does nation still matter? How have </a:t>
            </a:r>
            <a:r>
              <a:rPr b="0" lang="en-US" sz="2000" spc="-1" strike="noStrike">
                <a:solidFill>
                  <a:srgbClr val="558ed5"/>
                </a:solidFill>
                <a:latin typeface="Eurostile"/>
              </a:rPr>
              <a:t>Peru’s politics and economy </a:t>
            </a:r>
            <a:r>
              <a:rPr b="0" lang="en-US" sz="2000" spc="-1" strike="noStrike">
                <a:solidFill>
                  <a:srgbClr val="ffffff"/>
                </a:solidFill>
                <a:latin typeface="Eurostile"/>
              </a:rPr>
              <a:t>affected the development of the national game industry? (35-40, 54, 61-62)</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514440" indent="-514080">
              <a:lnSpc>
                <a:spcPct val="100000"/>
              </a:lnSpc>
              <a:spcBef>
                <a:spcPts val="400"/>
              </a:spcBef>
              <a:buClr>
                <a:srgbClr val="ffffff"/>
              </a:buClr>
              <a:buFont typeface="Calibri"/>
              <a:buAutoNum type="arabicPeriod"/>
            </a:pPr>
            <a:r>
              <a:rPr b="0" lang="en-US" sz="2000" spc="-1" strike="noStrike">
                <a:solidFill>
                  <a:srgbClr val="ffffff"/>
                </a:solidFill>
                <a:latin typeface="Eurostile"/>
              </a:rPr>
              <a:t>Was </a:t>
            </a:r>
            <a:r>
              <a:rPr b="0" lang="en-US" sz="2000" spc="-1" strike="noStrike">
                <a:solidFill>
                  <a:srgbClr val="558ed5"/>
                </a:solidFill>
                <a:latin typeface="Eurostile"/>
              </a:rPr>
              <a:t>TEG [Twin Eagles Group] </a:t>
            </a:r>
            <a:r>
              <a:rPr b="0" lang="en-US" sz="2000" spc="-1" strike="noStrike">
                <a:solidFill>
                  <a:srgbClr val="ffffff"/>
                </a:solidFill>
                <a:latin typeface="Eurostile"/>
              </a:rPr>
              <a:t>a software piracy company, a club of amateur software modifiers, or something else? Who or what benefitted from TEG’s software modification? Who or what suffered? (53-61)</a:t>
            </a:r>
            <a:endParaRPr b="0" lang="en-US" sz="2000" spc="-1" strike="noStrike">
              <a:solidFill>
                <a:srgbClr val="000000"/>
              </a:solidFill>
              <a:latin typeface="Calibri"/>
            </a:endParaRPr>
          </a:p>
          <a:p>
            <a:pPr>
              <a:lnSpc>
                <a:spcPct val="100000"/>
              </a:lnSpc>
              <a:spcBef>
                <a:spcPts val="400"/>
              </a:spcBef>
            </a:pPr>
            <a:r>
              <a:rPr b="0" lang="en-US" sz="2000" spc="-1" strike="noStrike">
                <a:solidFill>
                  <a:srgbClr val="ffffff"/>
                </a:solidFill>
                <a:latin typeface="Eurostile"/>
              </a:rPr>
              <a:t> </a:t>
            </a:r>
            <a:endParaRPr b="0" lang="en-US" sz="2000" spc="-1" strike="noStrike">
              <a:solidFill>
                <a:srgbClr val="000000"/>
              </a:solidFill>
              <a:latin typeface="Calibri"/>
            </a:endParaRPr>
          </a:p>
          <a:p>
            <a:pPr marL="514440" indent="-514080">
              <a:lnSpc>
                <a:spcPct val="100000"/>
              </a:lnSpc>
              <a:spcBef>
                <a:spcPts val="400"/>
              </a:spcBef>
              <a:buClr>
                <a:srgbClr val="ffffff"/>
              </a:buClr>
              <a:buFont typeface="Calibri"/>
              <a:buAutoNum type="arabicPeriod" startAt="3"/>
            </a:pPr>
            <a:r>
              <a:rPr b="0" lang="en-US" sz="2000" spc="-1" strike="noStrike">
                <a:solidFill>
                  <a:srgbClr val="ffffff"/>
                </a:solidFill>
                <a:latin typeface="Eurostile"/>
              </a:rPr>
              <a:t>What are some effects of </a:t>
            </a:r>
            <a:r>
              <a:rPr b="0" lang="en-US" sz="2000" spc="-1" strike="noStrike">
                <a:solidFill>
                  <a:srgbClr val="558ed5"/>
                </a:solidFill>
                <a:latin typeface="Eurostile"/>
              </a:rPr>
              <a:t>the cybercafé </a:t>
            </a:r>
            <a:r>
              <a:rPr b="0" lang="en-US" sz="2000" spc="-1" strike="noStrike">
                <a:solidFill>
                  <a:srgbClr val="ffffff"/>
                </a:solidFill>
                <a:latin typeface="Eurostile"/>
              </a:rPr>
              <a:t>on the circulation of video games in Latin America? (61-64)</a:t>
            </a:r>
            <a:endParaRPr b="0" lang="en-US" sz="2000" spc="-1" strike="noStrike">
              <a:solidFill>
                <a:srgbClr val="000000"/>
              </a:solidFill>
              <a:latin typeface="Calibri"/>
            </a:endParaRPr>
          </a:p>
          <a:p>
            <a:pPr>
              <a:lnSpc>
                <a:spcPct val="100000"/>
              </a:lnSpc>
              <a:spcBef>
                <a:spcPts val="400"/>
              </a:spcBef>
            </a:pPr>
            <a:r>
              <a:rPr b="0" lang="en-US" sz="2000" spc="-1" strike="noStrike">
                <a:solidFill>
                  <a:srgbClr val="ffffff"/>
                </a:solidFill>
                <a:latin typeface="Eurostile"/>
              </a:rPr>
              <a:t> </a:t>
            </a:r>
            <a:endParaRPr b="0" lang="en-US" sz="2000" spc="-1" strike="noStrike">
              <a:solidFill>
                <a:srgbClr val="000000"/>
              </a:solidFill>
              <a:latin typeface="Calibri"/>
            </a:endParaRPr>
          </a:p>
          <a:p>
            <a:pPr marL="514440" indent="-514080">
              <a:lnSpc>
                <a:spcPct val="100000"/>
              </a:lnSpc>
              <a:spcBef>
                <a:spcPts val="400"/>
              </a:spcBef>
              <a:buClr>
                <a:srgbClr val="ffffff"/>
              </a:buClr>
              <a:buFont typeface="Calibri"/>
              <a:buAutoNum type="arabicPeriod" startAt="4"/>
            </a:pPr>
            <a:r>
              <a:rPr b="0" lang="en-US" sz="2000" spc="-1" strike="noStrike">
                <a:solidFill>
                  <a:srgbClr val="ffffff"/>
                </a:solidFill>
                <a:latin typeface="Eurostile"/>
              </a:rPr>
              <a:t>In what ways does Bamtang Games represent </a:t>
            </a:r>
            <a:r>
              <a:rPr b="0" lang="en-US" sz="2000" spc="-1" strike="noStrike">
                <a:solidFill>
                  <a:srgbClr val="558ed5"/>
                </a:solidFill>
                <a:latin typeface="Eurostile"/>
              </a:rPr>
              <a:t>a new era </a:t>
            </a:r>
            <a:r>
              <a:rPr b="0" lang="en-US" sz="2000" spc="-1" strike="noStrike">
                <a:solidFill>
                  <a:srgbClr val="ffffff"/>
                </a:solidFill>
                <a:latin typeface="Eurostile"/>
              </a:rPr>
              <a:t>for the Peruvian game industry? (67-70)</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514440" indent="-514080">
              <a:lnSpc>
                <a:spcPct val="100000"/>
              </a:lnSpc>
              <a:spcBef>
                <a:spcPts val="420"/>
              </a:spcBef>
              <a:buClr>
                <a:srgbClr val="ffffff"/>
              </a:buClr>
              <a:buFont typeface="Calibri"/>
              <a:buAutoNum type="arabicPeriod" startAt="4"/>
            </a:pPr>
            <a:r>
              <a:rPr b="0" lang="en-US" sz="2000" spc="-1" strike="noStrike">
                <a:solidFill>
                  <a:srgbClr val="ffffff"/>
                </a:solidFill>
                <a:latin typeface="Eurostile"/>
              </a:rPr>
              <a:t>How is Marisca’s academic research different from </a:t>
            </a:r>
            <a:r>
              <a:rPr b="0" lang="en-US" sz="2100" spc="-1" strike="noStrike">
                <a:solidFill>
                  <a:srgbClr val="558ed5"/>
                </a:solidFill>
                <a:latin typeface="Eurostile"/>
              </a:rPr>
              <a:t>Luis Wong’s </a:t>
            </a:r>
            <a:r>
              <a:rPr b="0" i="1" lang="en-US" sz="2100" spc="-1" strike="noStrike">
                <a:solidFill>
                  <a:srgbClr val="558ed5"/>
                </a:solidFill>
                <a:latin typeface="Eurostile"/>
              </a:rPr>
              <a:t>Polygon</a:t>
            </a:r>
            <a:r>
              <a:rPr b="0" lang="en-US" sz="2100" spc="-1" strike="noStrike">
                <a:solidFill>
                  <a:srgbClr val="558ed5"/>
                </a:solidFill>
                <a:latin typeface="Eurostile"/>
              </a:rPr>
              <a:t> article </a:t>
            </a:r>
            <a:r>
              <a:rPr b="0" lang="en-US" sz="2000" spc="-1" strike="noStrike">
                <a:solidFill>
                  <a:srgbClr val="ffffff"/>
                </a:solidFill>
                <a:latin typeface="Eurostile"/>
              </a:rPr>
              <a:t>about TEG? How is it similar?</a:t>
            </a:r>
            <a:endParaRPr b="0" lang="en-US" sz="2000" spc="-1" strike="noStrike">
              <a:solidFill>
                <a:srgbClr val="000000"/>
              </a:solidFill>
              <a:latin typeface="Calibri"/>
            </a:endParaRPr>
          </a:p>
          <a:p>
            <a:pPr>
              <a:lnSpc>
                <a:spcPct val="100000"/>
              </a:lnSpc>
              <a:spcBef>
                <a:spcPts val="641"/>
              </a:spcBef>
            </a:pPr>
            <a:endParaRPr b="0" lang="en-US" sz="2000" spc="-1" strike="noStrike">
              <a:solidFill>
                <a:srgbClr val="000000"/>
              </a:solidFill>
              <a:latin typeface="Calibri"/>
            </a:endParaRPr>
          </a:p>
        </p:txBody>
      </p:sp>
      <p:pic>
        <p:nvPicPr>
          <p:cNvPr id="170" name="Picture 3" descr=""/>
          <p:cNvPicPr/>
          <p:nvPr/>
        </p:nvPicPr>
        <p:blipFill>
          <a:blip r:embed="rId1"/>
          <a:stretch/>
        </p:blipFill>
        <p:spPr>
          <a:xfrm>
            <a:off x="5045760" y="1863360"/>
            <a:ext cx="3733920" cy="2800440"/>
          </a:xfrm>
          <a:prstGeom prst="rect">
            <a:avLst/>
          </a:prstGeom>
          <a:ln>
            <a:noFill/>
          </a:ln>
        </p:spPr>
      </p:pic>
      <p:pic>
        <p:nvPicPr>
          <p:cNvPr id="171" name="Picture 3" descr=""/>
          <p:cNvPicPr/>
          <p:nvPr/>
        </p:nvPicPr>
        <p:blipFill>
          <a:blip r:embed="rId2"/>
          <a:stretch/>
        </p:blipFill>
        <p:spPr>
          <a:xfrm>
            <a:off x="5264280" y="1501560"/>
            <a:ext cx="3733920" cy="2800440"/>
          </a:xfrm>
          <a:prstGeom prst="rect">
            <a:avLst/>
          </a:prstGeom>
          <a:ln>
            <a:noFill/>
          </a:ln>
        </p:spPr>
      </p:pic>
      <p:pic>
        <p:nvPicPr>
          <p:cNvPr id="172" name="Picture 3" descr=""/>
          <p:cNvPicPr/>
          <p:nvPr/>
        </p:nvPicPr>
        <p:blipFill>
          <a:blip r:embed="rId3"/>
          <a:stretch/>
        </p:blipFill>
        <p:spPr>
          <a:xfrm>
            <a:off x="5553720" y="1191600"/>
            <a:ext cx="3733920" cy="2800440"/>
          </a:xfrm>
          <a:prstGeom prst="rect">
            <a:avLst/>
          </a:prstGeom>
          <a:ln>
            <a:noFill/>
          </a:ln>
        </p:spPr>
      </p:pic>
      <p:pic>
        <p:nvPicPr>
          <p:cNvPr id="173" name="Picture 3" descr=""/>
          <p:cNvPicPr/>
          <p:nvPr/>
        </p:nvPicPr>
        <p:blipFill>
          <a:blip r:embed="rId4"/>
          <a:stretch/>
        </p:blipFill>
        <p:spPr>
          <a:xfrm>
            <a:off x="5843520" y="891000"/>
            <a:ext cx="3733920" cy="2800440"/>
          </a:xfrm>
          <a:prstGeom prst="rect">
            <a:avLst/>
          </a:prstGeom>
          <a:ln>
            <a:noFill/>
          </a:ln>
        </p:spPr>
      </p:pic>
      <p:sp>
        <p:nvSpPr>
          <p:cNvPr id="174" name="TextShape 2"/>
          <p:cNvSpPr txBox="1"/>
          <p:nvPr/>
        </p:nvSpPr>
        <p:spPr>
          <a:xfrm>
            <a:off x="5123160" y="4654080"/>
            <a:ext cx="3733920" cy="1837080"/>
          </a:xfrm>
          <a:prstGeom prst="rect">
            <a:avLst/>
          </a:prstGeom>
          <a:noFill/>
          <a:ln>
            <a:noFill/>
          </a:ln>
        </p:spPr>
        <p:txBody>
          <a:bodyPr anchor="ctr"/>
          <a:p>
            <a:pPr algn="ctr">
              <a:lnSpc>
                <a:spcPct val="100000"/>
              </a:lnSpc>
            </a:pPr>
            <a:r>
              <a:rPr b="1" lang="en-US" sz="3200" spc="-1" strike="noStrike">
                <a:solidFill>
                  <a:srgbClr val="376092"/>
                </a:solidFill>
                <a:latin typeface="Eurostile"/>
              </a:rPr>
              <a:t>Eduardo Marisca</a:t>
            </a:r>
            <a:br/>
            <a:r>
              <a:rPr b="1" lang="en-US" sz="2400" spc="-1" strike="noStrike">
                <a:solidFill>
                  <a:srgbClr val="ffffff"/>
                </a:solidFill>
                <a:latin typeface="Eurostile"/>
              </a:rPr>
              <a:t>“Reconstructing a Technological History”</a:t>
            </a:r>
            <a:br/>
            <a:endParaRPr b="0" lang="en-US" sz="2400" spc="-1" strike="noStrike">
              <a:solidFill>
                <a:srgbClr val="000000"/>
              </a:solidFill>
              <a:latin typeface="Calibri"/>
            </a:endParaRPr>
          </a:p>
        </p:txBody>
      </p:sp>
      <p:pic>
        <p:nvPicPr>
          <p:cNvPr id="175" name="Picture 3" descr=""/>
          <p:cNvPicPr/>
          <p:nvPr/>
        </p:nvPicPr>
        <p:blipFill>
          <a:blip r:embed="rId5"/>
          <a:stretch/>
        </p:blipFill>
        <p:spPr>
          <a:xfrm>
            <a:off x="6174720" y="504000"/>
            <a:ext cx="3733920" cy="28004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1" descr=""/>
          <p:cNvPicPr/>
          <p:nvPr/>
        </p:nvPicPr>
        <p:blipFill>
          <a:blip r:embed="rId1"/>
          <a:stretch/>
        </p:blipFill>
        <p:spPr>
          <a:xfrm>
            <a:off x="177840" y="1765440"/>
            <a:ext cx="8787960" cy="3327120"/>
          </a:xfrm>
          <a:prstGeom prst="rect">
            <a:avLst/>
          </a:prstGeom>
          <a:ln>
            <a:noFill/>
          </a:ln>
        </p:spPr>
      </p:pic>
      <p:sp>
        <p:nvSpPr>
          <p:cNvPr id="132" name="CustomShape 1"/>
          <p:cNvSpPr/>
          <p:nvPr/>
        </p:nvSpPr>
        <p:spPr>
          <a:xfrm>
            <a:off x="333360" y="2031120"/>
            <a:ext cx="512712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teotihuacan</a:t>
            </a:r>
            <a:endParaRPr b="0" lang="en-US" sz="36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Imagen 4" descr=""/>
          <p:cNvPicPr/>
          <p:nvPr/>
        </p:nvPicPr>
        <p:blipFill>
          <a:blip r:embed="rId1"/>
          <a:stretch/>
        </p:blipFill>
        <p:spPr>
          <a:xfrm>
            <a:off x="816480" y="766080"/>
            <a:ext cx="7619760" cy="507960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5766840" y="3930840"/>
            <a:ext cx="3376800" cy="1837080"/>
          </a:xfrm>
          <a:prstGeom prst="rect">
            <a:avLst/>
          </a:prstGeom>
          <a:noFill/>
          <a:ln>
            <a:noFill/>
          </a:ln>
        </p:spPr>
        <p:style>
          <a:lnRef idx="0"/>
          <a:fillRef idx="0"/>
          <a:effectRef idx="0"/>
          <a:fontRef idx="minor"/>
        </p:style>
        <p:txBody>
          <a:bodyPr anchor="ctr"/>
          <a:p>
            <a:pPr algn="ctr">
              <a:lnSpc>
                <a:spcPct val="100000"/>
              </a:lnSpc>
            </a:pPr>
            <a:r>
              <a:rPr b="1" i="1" lang="en-US" sz="3200" spc="-1" strike="noStrike">
                <a:solidFill>
                  <a:srgbClr val="ff0000"/>
                </a:solidFill>
                <a:latin typeface="Eurostile"/>
              </a:rPr>
              <a:t>Video Games Around the World</a:t>
            </a:r>
            <a:endParaRPr b="0" lang="en-US" sz="3200" spc="-1" strike="noStrike">
              <a:latin typeface="Arial"/>
            </a:endParaRPr>
          </a:p>
          <a:p>
            <a:pPr algn="ctr">
              <a:lnSpc>
                <a:spcPct val="100000"/>
              </a:lnSpc>
            </a:pPr>
            <a:r>
              <a:rPr b="0" lang="en-US" sz="2000" spc="-1" strike="noStrike">
                <a:solidFill>
                  <a:srgbClr val="ff0000"/>
                </a:solidFill>
                <a:latin typeface="Eurostile"/>
              </a:rPr>
              <a:t>Edited by Mark J.P. Wolf</a:t>
            </a:r>
            <a:endParaRPr b="0" lang="en-US" sz="2000" spc="-1" strike="noStrike">
              <a:latin typeface="Arial"/>
            </a:endParaRPr>
          </a:p>
        </p:txBody>
      </p:sp>
      <p:pic>
        <p:nvPicPr>
          <p:cNvPr id="178" name="Picture 4" descr=""/>
          <p:cNvPicPr/>
          <p:nvPr/>
        </p:nvPicPr>
        <p:blipFill>
          <a:blip r:embed="rId1"/>
          <a:stretch/>
        </p:blipFill>
        <p:spPr>
          <a:xfrm>
            <a:off x="5766840" y="127080"/>
            <a:ext cx="3393000" cy="3803400"/>
          </a:xfrm>
          <a:prstGeom prst="rect">
            <a:avLst/>
          </a:prstGeom>
          <a:ln>
            <a:noFill/>
          </a:ln>
        </p:spPr>
      </p:pic>
      <p:sp>
        <p:nvSpPr>
          <p:cNvPr id="179" name="TextShape 2"/>
          <p:cNvSpPr txBox="1"/>
          <p:nvPr/>
        </p:nvSpPr>
        <p:spPr>
          <a:xfrm>
            <a:off x="63360" y="127080"/>
            <a:ext cx="5699520" cy="6583680"/>
          </a:xfrm>
          <a:prstGeom prst="rect">
            <a:avLst/>
          </a:prstGeom>
          <a:noFill/>
          <a:ln>
            <a:noFill/>
          </a:ln>
        </p:spPr>
        <p:txBody>
          <a:bodyPr>
            <a:normAutofit/>
          </a:bodyPr>
          <a:p>
            <a:pPr>
              <a:lnSpc>
                <a:spcPct val="100000"/>
              </a:lnSpc>
              <a:spcBef>
                <a:spcPts val="320"/>
              </a:spcBef>
            </a:pPr>
            <a:r>
              <a:rPr b="1" lang="en-US" sz="1600" spc="-1" strike="noStrike">
                <a:solidFill>
                  <a:srgbClr val="000000"/>
                </a:solidFill>
                <a:latin typeface="Eurostile"/>
              </a:rPr>
              <a:t>Name the country you read about, and describe the role of…</a:t>
            </a:r>
            <a:endParaRPr b="0" lang="en-US" sz="1600" spc="-1" strike="noStrike">
              <a:solidFill>
                <a:srgbClr val="000000"/>
              </a:solidFill>
              <a:latin typeface="Calibri"/>
            </a:endParaRPr>
          </a:p>
          <a:p>
            <a:pPr>
              <a:lnSpc>
                <a:spcPct val="100000"/>
              </a:lnSpc>
              <a:spcBef>
                <a:spcPts val="210"/>
              </a:spcBef>
            </a:pPr>
            <a:endParaRPr b="0" lang="en-US" sz="16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Historic hardware / platforms</a:t>
            </a:r>
            <a:endParaRPr b="0" lang="en-US" sz="18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Historic software / games / genres</a:t>
            </a:r>
            <a:endParaRPr b="0" lang="en-US" sz="18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Local vs. Global aspects of game design and play</a:t>
            </a:r>
            <a:endParaRPr b="0" lang="en-US" sz="18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National politics and economics</a:t>
            </a:r>
            <a:endParaRPr b="0" lang="en-US" sz="18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Player and industry demographics</a:t>
            </a:r>
            <a:endParaRPr b="0" lang="en-US" sz="1800" spc="-1" strike="noStrike">
              <a:solidFill>
                <a:srgbClr val="000000"/>
              </a:solidFill>
              <a:latin typeface="Calibri"/>
            </a:endParaRPr>
          </a:p>
          <a:p>
            <a:pPr lvl="1" marL="914400" indent="-514080">
              <a:lnSpc>
                <a:spcPct val="100000"/>
              </a:lnSpc>
              <a:spcBef>
                <a:spcPts val="320"/>
              </a:spcBef>
              <a:buClr>
                <a:srgbClr val="000000"/>
              </a:buClr>
              <a:buFont typeface="Arial"/>
              <a:buChar char="–"/>
            </a:pPr>
            <a:r>
              <a:rPr b="1" lang="en-US" sz="1600" spc="-1" strike="noStrike">
                <a:solidFill>
                  <a:srgbClr val="000000"/>
                </a:solidFill>
                <a:latin typeface="Eurostile"/>
              </a:rPr>
              <a:t>sex, race, age, economic class, etc.</a:t>
            </a:r>
            <a:endParaRPr b="0" lang="en-US" sz="1600" spc="-1" strike="noStrike">
              <a:solidFill>
                <a:srgbClr val="000000"/>
              </a:solidFill>
              <a:latin typeface="Calibri"/>
            </a:endParaRPr>
          </a:p>
          <a:p>
            <a:pPr marL="514440" indent="-514080">
              <a:lnSpc>
                <a:spcPct val="100000"/>
              </a:lnSpc>
              <a:spcBef>
                <a:spcPts val="360"/>
              </a:spcBef>
              <a:buClr>
                <a:srgbClr val="000000"/>
              </a:buClr>
              <a:buFont typeface="Arial"/>
              <a:buAutoNum type="arabicPeriod"/>
            </a:pPr>
            <a:r>
              <a:rPr b="1" lang="en-US" sz="1800" spc="-1" strike="noStrike">
                <a:solidFill>
                  <a:srgbClr val="000000"/>
                </a:solidFill>
                <a:latin typeface="Eurostile"/>
              </a:rPr>
              <a:t>Support networks for game development and play</a:t>
            </a:r>
            <a:endParaRPr b="0" lang="en-US" sz="1800" spc="-1" strike="noStrike">
              <a:solidFill>
                <a:srgbClr val="000000"/>
              </a:solidFill>
              <a:latin typeface="Calibri"/>
            </a:endParaRPr>
          </a:p>
          <a:p>
            <a:pPr lvl="1" marL="914400" indent="-514080">
              <a:lnSpc>
                <a:spcPct val="100000"/>
              </a:lnSpc>
              <a:spcBef>
                <a:spcPts val="320"/>
              </a:spcBef>
              <a:buClr>
                <a:srgbClr val="000000"/>
              </a:buClr>
              <a:buFont typeface="Arial"/>
              <a:buChar char="–"/>
            </a:pPr>
            <a:r>
              <a:rPr b="1" lang="en-US" sz="1600" spc="-1" strike="noStrike">
                <a:solidFill>
                  <a:srgbClr val="000000"/>
                </a:solidFill>
                <a:latin typeface="Eurostile"/>
              </a:rPr>
              <a:t>higher education programs, industry organizations, industry or gaming events, game magazines, etc.</a:t>
            </a:r>
            <a:endParaRPr b="0" lang="en-US" sz="1600" spc="-1" strike="noStrike">
              <a:solidFill>
                <a:srgbClr val="000000"/>
              </a:solidFill>
              <a:latin typeface="Calibri"/>
            </a:endParaRPr>
          </a:p>
          <a:p>
            <a:pPr marL="514440" indent="-514080">
              <a:lnSpc>
                <a:spcPct val="100000"/>
              </a:lnSpc>
              <a:spcBef>
                <a:spcPts val="360"/>
              </a:spcBef>
              <a:buClr>
                <a:srgbClr val="000000"/>
              </a:buClr>
              <a:buFont typeface="Calibri"/>
              <a:buAutoNum type="arabicPeriod"/>
            </a:pPr>
            <a:r>
              <a:rPr b="1" lang="en-US" sz="1800" spc="-1" strike="noStrike">
                <a:solidFill>
                  <a:srgbClr val="000000"/>
                </a:solidFill>
                <a:latin typeface="Eurostile"/>
              </a:rPr>
              <a:t>Related topics</a:t>
            </a:r>
            <a:endParaRPr b="0" lang="en-US" sz="1800" spc="-1" strike="noStrike">
              <a:solidFill>
                <a:srgbClr val="000000"/>
              </a:solidFill>
              <a:latin typeface="Calibri"/>
            </a:endParaRPr>
          </a:p>
          <a:p>
            <a:pPr lvl="1" marL="914400" indent="-514080">
              <a:lnSpc>
                <a:spcPct val="100000"/>
              </a:lnSpc>
              <a:spcBef>
                <a:spcPts val="320"/>
              </a:spcBef>
              <a:buClr>
                <a:srgbClr val="000000"/>
              </a:buClr>
              <a:buFont typeface="Arial"/>
              <a:buChar char="–"/>
            </a:pPr>
            <a:r>
              <a:rPr b="1" lang="en-US" sz="1600" spc="-1" strike="noStrike">
                <a:solidFill>
                  <a:srgbClr val="000000"/>
                </a:solidFill>
                <a:latin typeface="Eurostile"/>
              </a:rPr>
              <a:t>art, music, edutainment, etc.</a:t>
            </a:r>
            <a:endParaRPr b="0" lang="en-US" sz="1600" spc="-1" strike="noStrike">
              <a:solidFill>
                <a:srgbClr val="000000"/>
              </a:solidFill>
              <a:latin typeface="Calibri"/>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CustomShape 1"/>
          <p:cNvSpPr/>
          <p:nvPr/>
        </p:nvSpPr>
        <p:spPr>
          <a:xfrm>
            <a:off x="5766840" y="3930840"/>
            <a:ext cx="3376800" cy="1837080"/>
          </a:xfrm>
          <a:prstGeom prst="rect">
            <a:avLst/>
          </a:prstGeom>
          <a:noFill/>
          <a:ln>
            <a:noFill/>
          </a:ln>
        </p:spPr>
        <p:style>
          <a:lnRef idx="0"/>
          <a:fillRef idx="0"/>
          <a:effectRef idx="0"/>
          <a:fontRef idx="minor"/>
        </p:style>
        <p:txBody>
          <a:bodyPr anchor="ctr"/>
          <a:p>
            <a:pPr algn="ctr">
              <a:lnSpc>
                <a:spcPct val="100000"/>
              </a:lnSpc>
            </a:pPr>
            <a:r>
              <a:rPr b="1" i="1" lang="en-US" sz="2400" spc="-1" strike="noStrike">
                <a:solidFill>
                  <a:srgbClr val="ff0000"/>
                </a:solidFill>
                <a:latin typeface="Eurostile"/>
              </a:rPr>
              <a:t>Video Games Around the World</a:t>
            </a:r>
            <a:endParaRPr b="0" lang="en-US" sz="2400" spc="-1" strike="noStrike">
              <a:latin typeface="Arial"/>
            </a:endParaRPr>
          </a:p>
          <a:p>
            <a:pPr algn="ctr">
              <a:lnSpc>
                <a:spcPct val="100000"/>
              </a:lnSpc>
            </a:pPr>
            <a:r>
              <a:rPr b="0" lang="en-US" sz="2400" spc="-1" strike="noStrike">
                <a:solidFill>
                  <a:srgbClr val="ff0000"/>
                </a:solidFill>
                <a:latin typeface="Eurostile"/>
              </a:rPr>
              <a:t>Edited by Mark J.P. Wolf</a:t>
            </a:r>
            <a:endParaRPr b="0" lang="en-US" sz="2400" spc="-1" strike="noStrike">
              <a:latin typeface="Arial"/>
            </a:endParaRPr>
          </a:p>
        </p:txBody>
      </p:sp>
      <p:pic>
        <p:nvPicPr>
          <p:cNvPr id="181" name="Picture 4" descr=""/>
          <p:cNvPicPr/>
          <p:nvPr/>
        </p:nvPicPr>
        <p:blipFill>
          <a:blip r:embed="rId1"/>
          <a:stretch/>
        </p:blipFill>
        <p:spPr>
          <a:xfrm>
            <a:off x="5766840" y="127080"/>
            <a:ext cx="3393000" cy="3803400"/>
          </a:xfrm>
          <a:prstGeom prst="rect">
            <a:avLst/>
          </a:prstGeom>
          <a:ln>
            <a:noFill/>
          </a:ln>
        </p:spPr>
      </p:pic>
      <p:sp>
        <p:nvSpPr>
          <p:cNvPr id="182" name="TextShape 2"/>
          <p:cNvSpPr txBox="1"/>
          <p:nvPr/>
        </p:nvSpPr>
        <p:spPr>
          <a:xfrm>
            <a:off x="63360" y="127080"/>
            <a:ext cx="5699520" cy="6583680"/>
          </a:xfrm>
          <a:prstGeom prst="rect">
            <a:avLst/>
          </a:prstGeom>
          <a:noFill/>
          <a:ln>
            <a:noFill/>
          </a:ln>
        </p:spPr>
        <p:txBody>
          <a:bodyPr>
            <a:normAutofit/>
          </a:bodyPr>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p:txBody>
      </p:sp>
      <p:graphicFrame>
        <p:nvGraphicFramePr>
          <p:cNvPr id="183" name="Table 3"/>
          <p:cNvGraphicFramePr/>
          <p:nvPr/>
        </p:nvGraphicFramePr>
        <p:xfrm>
          <a:off x="228600" y="1473120"/>
          <a:ext cx="5308200" cy="1482840"/>
        </p:xfrm>
        <a:graphic>
          <a:graphicData uri="http://schemas.openxmlformats.org/drawingml/2006/table">
            <a:tbl>
              <a:tblPr/>
              <a:tblGrid>
                <a:gridCol w="2766600"/>
                <a:gridCol w="2541600"/>
              </a:tblGrid>
              <a:tr h="1274040">
                <a:tc>
                  <a:txBody>
                    <a:bodyPr anchor="ctr"/>
                    <a:p>
                      <a:pPr algn="ctr">
                        <a:lnSpc>
                          <a:spcPct val="100000"/>
                        </a:lnSpc>
                      </a:pPr>
                      <a:r>
                        <a:rPr b="1" lang="en-US" sz="2000" spc="-1" strike="noStrike">
                          <a:solidFill>
                            <a:srgbClr val="000000"/>
                          </a:solidFill>
                          <a:latin typeface="Eurostile"/>
                        </a:rPr>
                        <a:t>Mexico</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nchor="ctr"/>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Eurostile"/>
                        </a:rPr>
                        <a:t>Uruguay &amp; Venezuela</a:t>
                      </a:r>
                      <a:endParaRPr b="0" lang="en-US" sz="2000" spc="-1" strike="noStrike">
                        <a:latin typeface="Arial"/>
                      </a:endParaRPr>
                    </a:p>
                    <a:p>
                      <a:pPr algn="ctr">
                        <a:lnSpc>
                          <a:spcPct val="100000"/>
                        </a:lnSpc>
                      </a:pP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978480">
                <a:tc>
                  <a:txBody>
                    <a:bodyPr anchor="ctr"/>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Eurostile"/>
                        </a:rPr>
                        <a:t>Brazil</a:t>
                      </a:r>
                      <a:endParaRPr b="0" lang="en-US" sz="2000" spc="-1" strike="noStrike">
                        <a:latin typeface="Arial"/>
                      </a:endParaRPr>
                    </a:p>
                    <a:p>
                      <a:pPr algn="ctr">
                        <a:lnSpc>
                          <a:spcPct val="100000"/>
                        </a:lnSpc>
                      </a:pP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r>
              <a:tr h="1274040">
                <a:tc>
                  <a:txBody>
                    <a:bodyPr anchor="ctr"/>
                    <a:p>
                      <a:pPr algn="ctr">
                        <a:lnSpc>
                          <a:spcPct val="100000"/>
                        </a:lnSpc>
                      </a:pPr>
                      <a:r>
                        <a:rPr b="1" lang="en-US" sz="2000" spc="-1" strike="noStrike">
                          <a:solidFill>
                            <a:srgbClr val="000000"/>
                          </a:solidFill>
                          <a:latin typeface="Eurostile"/>
                        </a:rPr>
                        <a:t>Argentina</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c>
                  <a:txBody>
                    <a:bodyPr anchor="ctr"/>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Eurostile"/>
                        </a:rPr>
                        <a:t>Colombia &amp; Peru</a:t>
                      </a:r>
                      <a:endParaRPr b="0" lang="en-US" sz="2000" spc="-1" strike="noStrike">
                        <a:latin typeface="Arial"/>
                      </a:endParaRPr>
                    </a:p>
                    <a:p>
                      <a:pPr algn="ctr">
                        <a:lnSpc>
                          <a:spcPct val="100000"/>
                        </a:lnSpc>
                      </a:pP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e7e7e7"/>
                    </a:solidFill>
                  </a:tcPr>
                </a:tc>
              </a:tr>
              <a:tr h="978480">
                <a:tc gridSpan="2">
                  <a:txBody>
                    <a:bodyPr anchor="ctr"/>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Eurostile"/>
                        </a:rPr>
                        <a:t>Front of classroom</a:t>
                      </a:r>
                      <a:endParaRPr b="0" lang="en-US" sz="2000" spc="-1" strike="noStrike">
                        <a:latin typeface="Arial"/>
                      </a:endParaRPr>
                    </a:p>
                    <a:p>
                      <a:pPr algn="ctr">
                        <a:lnSpc>
                          <a:spcPct val="100000"/>
                        </a:lnSpc>
                      </a:pP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cccccc"/>
                    </a:solidFill>
                  </a:tcPr>
                </a:tc>
                <a:tc hMerge="1">
                  <a:tcPr>
                    <a:solidFill>
                      <a:srgbClr val="729fcf"/>
                    </a:solidFill>
                  </a:tcPr>
                </a:tc>
              </a:tr>
            </a:tbl>
          </a:graphicData>
        </a:graphic>
      </p:graphicFrame>
      <p:sp>
        <p:nvSpPr>
          <p:cNvPr id="184" name="CustomShape 4"/>
          <p:cNvSpPr/>
          <p:nvPr/>
        </p:nvSpPr>
        <p:spPr>
          <a:xfrm>
            <a:off x="457200" y="788400"/>
            <a:ext cx="4825800" cy="456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Eurostile"/>
              </a:rPr>
              <a:t>First: Divide into Groups</a:t>
            </a:r>
            <a:endParaRPr b="0" lang="en-US" sz="24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0" y="3618360"/>
            <a:ext cx="2701080" cy="3239280"/>
          </a:xfrm>
          <a:prstGeom prst="rect">
            <a:avLst/>
          </a:prstGeom>
          <a:solidFill>
            <a:srgbClr val="808080"/>
          </a:solidFill>
          <a:ln>
            <a:noFill/>
          </a:ln>
        </p:spPr>
        <p:txBody>
          <a:bodyPr>
            <a:normAutofit/>
          </a:bodyPr>
          <a:p>
            <a:pPr>
              <a:lnSpc>
                <a:spcPct val="100000"/>
              </a:lnSpc>
              <a:spcBef>
                <a:spcPts val="561"/>
              </a:spcBef>
            </a:pPr>
            <a:endParaRPr b="0" lang="en-US" sz="3200" spc="-1" strike="noStrike">
              <a:solidFill>
                <a:srgbClr val="000000"/>
              </a:solidFill>
              <a:latin typeface="Calibri"/>
            </a:endParaRPr>
          </a:p>
          <a:p>
            <a:pPr>
              <a:lnSpc>
                <a:spcPct val="100000"/>
              </a:lnSpc>
              <a:spcBef>
                <a:spcPts val="561"/>
              </a:spcBef>
            </a:pPr>
            <a:r>
              <a:rPr b="1" lang="en-US" sz="2800" spc="-1" strike="noStrike">
                <a:solidFill>
                  <a:srgbClr val="78a3e8"/>
                </a:solidFill>
                <a:latin typeface="Arial"/>
              </a:rPr>
              <a:t>Jerjes Loayza</a:t>
            </a:r>
            <a:endParaRPr b="0" lang="en-US" sz="2800" spc="-1" strike="noStrike">
              <a:solidFill>
                <a:srgbClr val="000000"/>
              </a:solidFill>
              <a:latin typeface="Calibri"/>
            </a:endParaRPr>
          </a:p>
          <a:p>
            <a:pPr>
              <a:lnSpc>
                <a:spcPct val="100000"/>
              </a:lnSpc>
              <a:spcBef>
                <a:spcPts val="281"/>
              </a:spcBef>
            </a:pPr>
            <a:endParaRPr b="0" lang="en-US" sz="2800" spc="-1" strike="noStrike">
              <a:solidFill>
                <a:srgbClr val="000000"/>
              </a:solidFill>
              <a:latin typeface="Calibri"/>
            </a:endParaRPr>
          </a:p>
          <a:p>
            <a:pPr>
              <a:lnSpc>
                <a:spcPct val="100000"/>
              </a:lnSpc>
              <a:spcBef>
                <a:spcPts val="241"/>
              </a:spcBef>
            </a:pPr>
            <a:r>
              <a:rPr b="1" lang="en-US" sz="1200" spc="-1" strike="noStrike">
                <a:solidFill>
                  <a:srgbClr val="ffffff"/>
                </a:solidFill>
                <a:latin typeface="Arial"/>
              </a:rPr>
              <a:t>Ludic Solidarity and Sociality: </a:t>
            </a:r>
            <a:endParaRPr b="0" lang="en-US" sz="1200" spc="-1" strike="noStrike">
              <a:solidFill>
                <a:srgbClr val="000000"/>
              </a:solidFill>
              <a:latin typeface="Calibri"/>
            </a:endParaRPr>
          </a:p>
          <a:p>
            <a:pPr>
              <a:lnSpc>
                <a:spcPct val="100000"/>
              </a:lnSpc>
              <a:spcBef>
                <a:spcPts val="241"/>
              </a:spcBef>
            </a:pPr>
            <a:r>
              <a:rPr b="1" lang="en-US" sz="1200" spc="-1" strike="noStrike">
                <a:solidFill>
                  <a:srgbClr val="ffffff"/>
                </a:solidFill>
                <a:latin typeface="Arial"/>
              </a:rPr>
              <a:t>The Impact of </a:t>
            </a:r>
            <a:r>
              <a:rPr b="1" i="1" lang="en-US" sz="1200" spc="-1" strike="noStrike">
                <a:solidFill>
                  <a:srgbClr val="ffffff"/>
                </a:solidFill>
                <a:latin typeface="Arial"/>
              </a:rPr>
              <a:t>Dota 2 </a:t>
            </a:r>
            <a:r>
              <a:rPr b="1" lang="en-US" sz="1200" spc="-1" strike="noStrike">
                <a:solidFill>
                  <a:srgbClr val="ffffff"/>
                </a:solidFill>
                <a:latin typeface="Arial"/>
              </a:rPr>
              <a:t>on Lima’s Youth</a:t>
            </a:r>
            <a:endParaRPr b="0" lang="en-US" sz="1200" spc="-1" strike="noStrike">
              <a:solidFill>
                <a:srgbClr val="000000"/>
              </a:solidFill>
              <a:latin typeface="Calibri"/>
            </a:endParaRPr>
          </a:p>
          <a:p>
            <a:pPr>
              <a:lnSpc>
                <a:spcPct val="100000"/>
              </a:lnSpc>
              <a:spcBef>
                <a:spcPts val="281"/>
              </a:spcBef>
            </a:pPr>
            <a:endParaRPr b="0" lang="en-US" sz="1200" spc="-1" strike="noStrike">
              <a:solidFill>
                <a:srgbClr val="000000"/>
              </a:solidFill>
              <a:latin typeface="Calibri"/>
            </a:endParaRPr>
          </a:p>
          <a:p>
            <a:pPr>
              <a:lnSpc>
                <a:spcPct val="100000"/>
              </a:lnSpc>
              <a:spcBef>
                <a:spcPts val="281"/>
              </a:spcBef>
            </a:pPr>
            <a:r>
              <a:rPr b="1" lang="en-US" sz="1400" spc="-1" strike="noStrike">
                <a:solidFill>
                  <a:srgbClr val="ffffff"/>
                </a:solidFill>
                <a:latin typeface="Arial"/>
              </a:rPr>
              <a:t>2019</a:t>
            </a:r>
            <a:endParaRPr b="0" lang="en-US" sz="1400" spc="-1" strike="noStrike">
              <a:solidFill>
                <a:srgbClr val="000000"/>
              </a:solidFill>
              <a:latin typeface="Calibri"/>
            </a:endParaRPr>
          </a:p>
        </p:txBody>
      </p:sp>
      <p:pic>
        <p:nvPicPr>
          <p:cNvPr id="186" name="Imagen 4" descr=""/>
          <p:cNvPicPr/>
          <p:nvPr/>
        </p:nvPicPr>
        <p:blipFill>
          <a:blip r:embed="rId1"/>
          <a:stretch/>
        </p:blipFill>
        <p:spPr>
          <a:xfrm>
            <a:off x="0" y="0"/>
            <a:ext cx="6442200" cy="3616200"/>
          </a:xfrm>
          <a:prstGeom prst="rect">
            <a:avLst/>
          </a:prstGeom>
          <a:ln>
            <a:noFill/>
          </a:ln>
        </p:spPr>
      </p:pic>
      <p:sp>
        <p:nvSpPr>
          <p:cNvPr id="187" name="CustomShape 2"/>
          <p:cNvSpPr/>
          <p:nvPr/>
        </p:nvSpPr>
        <p:spPr>
          <a:xfrm>
            <a:off x="2701440" y="3616560"/>
            <a:ext cx="3741120" cy="3241080"/>
          </a:xfrm>
          <a:prstGeom prst="rect">
            <a:avLst/>
          </a:prstGeom>
          <a:solidFill>
            <a:schemeClr val="bg1">
              <a:lumMod val="85000"/>
            </a:schemeClr>
          </a:solidFill>
          <a:ln>
            <a:noFill/>
          </a:ln>
        </p:spPr>
        <p:style>
          <a:lnRef idx="0"/>
          <a:fillRef idx="0"/>
          <a:effectRef idx="0"/>
          <a:fontRef idx="minor"/>
        </p:style>
        <p:txBody>
          <a:bodyPr>
            <a:normAutofit/>
          </a:bodyPr>
          <a:p>
            <a:pPr marL="457200" indent="-456840">
              <a:lnSpc>
                <a:spcPct val="100000"/>
              </a:lnSpc>
              <a:spcBef>
                <a:spcPts val="241"/>
              </a:spcBef>
              <a:buClr>
                <a:srgbClr val="000000"/>
              </a:buClr>
              <a:buFont typeface="Arial"/>
              <a:buAutoNum type="arabicPeriod"/>
            </a:pPr>
            <a:r>
              <a:rPr b="1" lang="en-US" sz="1200" spc="-1" strike="noStrike">
                <a:solidFill>
                  <a:srgbClr val="000000"/>
                </a:solidFill>
                <a:latin typeface="Arial"/>
              </a:rPr>
              <a:t>What is one </a:t>
            </a:r>
            <a:r>
              <a:rPr b="1" lang="en-US" sz="1200" spc="-1" strike="noStrike">
                <a:solidFill>
                  <a:srgbClr val="4c6a95"/>
                </a:solidFill>
                <a:latin typeface="Arial"/>
              </a:rPr>
              <a:t>connection</a:t>
            </a:r>
            <a:r>
              <a:rPr b="1" lang="en-US" sz="1200" spc="-1" strike="noStrike">
                <a:solidFill>
                  <a:srgbClr val="000000"/>
                </a:solidFill>
                <a:latin typeface="Arial"/>
              </a:rPr>
              <a:t> between this reading and the other </a:t>
            </a:r>
            <a:r>
              <a:rPr b="1" lang="en-US" sz="1200" spc="-1" strike="noStrike">
                <a:solidFill>
                  <a:srgbClr val="4c6a95"/>
                </a:solidFill>
                <a:latin typeface="Arial"/>
              </a:rPr>
              <a:t>course materials </a:t>
            </a:r>
            <a:r>
              <a:rPr b="1" lang="en-US" sz="1200" spc="-1" strike="noStrike">
                <a:solidFill>
                  <a:srgbClr val="000000"/>
                </a:solidFill>
                <a:latin typeface="Arial"/>
              </a:rPr>
              <a:t>(Marisca, Wong, etc.)?</a:t>
            </a:r>
            <a:endParaRPr b="0" lang="en-US" sz="1200" spc="-1" strike="noStrike">
              <a:latin typeface="Arial"/>
            </a:endParaRPr>
          </a:p>
          <a:p>
            <a:pPr>
              <a:lnSpc>
                <a:spcPct val="100000"/>
              </a:lnSpc>
              <a:spcBef>
                <a:spcPts val="241"/>
              </a:spcBef>
            </a:pPr>
            <a:endParaRPr b="0" lang="en-US" sz="1200" spc="-1" strike="noStrike">
              <a:latin typeface="Arial"/>
            </a:endParaRPr>
          </a:p>
          <a:p>
            <a:pPr marL="457200" indent="-456840">
              <a:lnSpc>
                <a:spcPct val="100000"/>
              </a:lnSpc>
              <a:spcBef>
                <a:spcPts val="241"/>
              </a:spcBef>
              <a:buClr>
                <a:srgbClr val="000000"/>
              </a:buClr>
              <a:buFont typeface="Arial"/>
              <a:buAutoNum type="arabicPeriod"/>
            </a:pPr>
            <a:r>
              <a:rPr b="1" lang="en-US" sz="1200" spc="-1" strike="noStrike">
                <a:solidFill>
                  <a:srgbClr val="000000"/>
                </a:solidFill>
                <a:latin typeface="Arial"/>
              </a:rPr>
              <a:t>What is one of the </a:t>
            </a:r>
            <a:r>
              <a:rPr b="1" lang="en-US" sz="1200" spc="-1" strike="noStrike">
                <a:solidFill>
                  <a:srgbClr val="4c6a95"/>
                </a:solidFill>
                <a:latin typeface="Arial"/>
              </a:rPr>
              <a:t>effects</a:t>
            </a:r>
            <a:r>
              <a:rPr b="1" lang="en-US" sz="1200" spc="-1" strike="noStrike">
                <a:solidFill>
                  <a:srgbClr val="000000"/>
                </a:solidFill>
                <a:latin typeface="Arial"/>
              </a:rPr>
              <a:t> of </a:t>
            </a:r>
            <a:r>
              <a:rPr b="1" i="1" lang="en-US" sz="1200" spc="-1" strike="noStrike">
                <a:solidFill>
                  <a:srgbClr val="000000"/>
                </a:solidFill>
                <a:latin typeface="Arial"/>
              </a:rPr>
              <a:t>Dota 2</a:t>
            </a:r>
            <a:r>
              <a:rPr b="1" lang="en-US" sz="1200" spc="-1" strike="noStrike">
                <a:solidFill>
                  <a:srgbClr val="000000"/>
                </a:solidFill>
                <a:latin typeface="Arial"/>
              </a:rPr>
              <a:t> on its players, according to Loayza? What is one of the concrete </a:t>
            </a:r>
            <a:r>
              <a:rPr b="1" lang="en-US" sz="1200" spc="-1" strike="noStrike">
                <a:solidFill>
                  <a:srgbClr val="4c6a95"/>
                </a:solidFill>
                <a:latin typeface="Arial"/>
              </a:rPr>
              <a:t>benefits</a:t>
            </a:r>
            <a:r>
              <a:rPr b="1" lang="en-US" sz="1200" spc="-1" strike="noStrike">
                <a:solidFill>
                  <a:srgbClr val="000000"/>
                </a:solidFill>
                <a:latin typeface="Arial"/>
              </a:rPr>
              <a:t> the members of </a:t>
            </a:r>
            <a:r>
              <a:rPr b="1" i="1" lang="en-US" sz="1200" spc="-1" strike="noStrike">
                <a:solidFill>
                  <a:srgbClr val="000000"/>
                </a:solidFill>
                <a:latin typeface="Arial"/>
              </a:rPr>
              <a:t>Last Resort</a:t>
            </a:r>
            <a:r>
              <a:rPr b="1" lang="en-US" sz="1200" spc="-1" strike="noStrike">
                <a:solidFill>
                  <a:srgbClr val="000000"/>
                </a:solidFill>
                <a:latin typeface="Arial"/>
              </a:rPr>
              <a:t> gain from their experience?</a:t>
            </a:r>
            <a:endParaRPr b="0" lang="en-US" sz="1200" spc="-1" strike="noStrike">
              <a:latin typeface="Arial"/>
            </a:endParaRPr>
          </a:p>
          <a:p>
            <a:pPr>
              <a:lnSpc>
                <a:spcPct val="100000"/>
              </a:lnSpc>
              <a:spcBef>
                <a:spcPts val="241"/>
              </a:spcBef>
            </a:pPr>
            <a:endParaRPr b="0" lang="en-US" sz="1200" spc="-1" strike="noStrike">
              <a:latin typeface="Arial"/>
            </a:endParaRPr>
          </a:p>
          <a:p>
            <a:pPr marL="457200" indent="-456840">
              <a:lnSpc>
                <a:spcPct val="100000"/>
              </a:lnSpc>
              <a:spcBef>
                <a:spcPts val="241"/>
              </a:spcBef>
              <a:buClr>
                <a:srgbClr val="000000"/>
              </a:buClr>
              <a:buFont typeface="Arial"/>
              <a:buAutoNum type="arabicPeriod"/>
            </a:pPr>
            <a:r>
              <a:rPr b="1" lang="en-US" sz="1200" spc="-1" strike="noStrike">
                <a:solidFill>
                  <a:srgbClr val="000000"/>
                </a:solidFill>
                <a:latin typeface="Arial"/>
              </a:rPr>
              <a:t>For players in Lima, how did the </a:t>
            </a:r>
            <a:r>
              <a:rPr b="1" i="1" lang="en-US" sz="1200" spc="-1" strike="noStrike">
                <a:solidFill>
                  <a:srgbClr val="000000"/>
                </a:solidFill>
                <a:latin typeface="Arial"/>
              </a:rPr>
              <a:t>Dota </a:t>
            </a:r>
            <a:r>
              <a:rPr b="1" lang="en-US" sz="1200" spc="-1" strike="noStrike">
                <a:solidFill>
                  <a:srgbClr val="000000"/>
                </a:solidFill>
                <a:latin typeface="Arial"/>
              </a:rPr>
              <a:t>experience when it moved from the </a:t>
            </a:r>
            <a:r>
              <a:rPr b="1" lang="en-US" sz="1200" spc="-1" strike="noStrike">
                <a:solidFill>
                  <a:srgbClr val="4c6a95"/>
                </a:solidFill>
                <a:latin typeface="Arial"/>
              </a:rPr>
              <a:t>living room</a:t>
            </a:r>
            <a:r>
              <a:rPr b="1" lang="en-US" sz="1200" spc="-1" strike="noStrike">
                <a:solidFill>
                  <a:srgbClr val="000000"/>
                </a:solidFill>
                <a:latin typeface="Arial"/>
              </a:rPr>
              <a:t> to the </a:t>
            </a:r>
            <a:r>
              <a:rPr b="1" lang="en-US" sz="1200" spc="-1" strike="noStrike">
                <a:solidFill>
                  <a:srgbClr val="4c6a95"/>
                </a:solidFill>
                <a:latin typeface="Arial"/>
              </a:rPr>
              <a:t>cybercafé</a:t>
            </a:r>
            <a:r>
              <a:rPr b="1" lang="en-US" sz="1200" spc="-1" strike="noStrike">
                <a:solidFill>
                  <a:srgbClr val="000000"/>
                </a:solidFill>
                <a:latin typeface="Arial"/>
              </a:rPr>
              <a:t>?</a:t>
            </a:r>
            <a:endParaRPr b="0" lang="en-US" sz="1200" spc="-1" strike="noStrike">
              <a:latin typeface="Arial"/>
            </a:endParaRPr>
          </a:p>
          <a:p>
            <a:pPr>
              <a:lnSpc>
                <a:spcPct val="100000"/>
              </a:lnSpc>
              <a:spcBef>
                <a:spcPts val="241"/>
              </a:spcBef>
            </a:pPr>
            <a:endParaRPr b="0" lang="en-US" sz="1200" spc="-1" strike="noStrike">
              <a:latin typeface="Arial"/>
            </a:endParaRPr>
          </a:p>
          <a:p>
            <a:pPr marL="457200" indent="-456840">
              <a:lnSpc>
                <a:spcPct val="100000"/>
              </a:lnSpc>
              <a:spcBef>
                <a:spcPts val="241"/>
              </a:spcBef>
              <a:buClr>
                <a:srgbClr val="000000"/>
              </a:buClr>
              <a:buFont typeface="Arial"/>
              <a:buAutoNum type="arabicPeriod"/>
            </a:pPr>
            <a:r>
              <a:rPr b="1" lang="en-US" sz="1200" spc="-1" strike="noStrike">
                <a:solidFill>
                  <a:srgbClr val="000000"/>
                </a:solidFill>
                <a:latin typeface="Arial"/>
              </a:rPr>
              <a:t>What is one way </a:t>
            </a:r>
            <a:r>
              <a:rPr b="1" lang="en-US" sz="1200" spc="-1" strike="noStrike">
                <a:solidFill>
                  <a:srgbClr val="4c6a95"/>
                </a:solidFill>
                <a:latin typeface="Arial"/>
              </a:rPr>
              <a:t>Peru’s economy and politics</a:t>
            </a:r>
            <a:r>
              <a:rPr b="1" lang="en-US" sz="1200" spc="-1" strike="noStrike">
                <a:solidFill>
                  <a:srgbClr val="000000"/>
                </a:solidFill>
                <a:latin typeface="Arial"/>
              </a:rPr>
              <a:t> affect the members of </a:t>
            </a:r>
            <a:r>
              <a:rPr b="1" i="1" lang="en-US" sz="1200" spc="-1" strike="noStrike">
                <a:solidFill>
                  <a:srgbClr val="000000"/>
                </a:solidFill>
                <a:latin typeface="Arial"/>
              </a:rPr>
              <a:t>Last Resort</a:t>
            </a:r>
            <a:r>
              <a:rPr b="1" lang="en-US" sz="1200" spc="-1" strike="noStrike">
                <a:solidFill>
                  <a:srgbClr val="000000"/>
                </a:solidFill>
                <a:latin typeface="Arial"/>
              </a:rPr>
              <a:t>?</a:t>
            </a:r>
            <a:endParaRPr b="0" lang="en-US" sz="1200" spc="-1" strike="noStrike">
              <a:latin typeface="Arial"/>
            </a:endParaRPr>
          </a:p>
          <a:p>
            <a:pPr>
              <a:lnSpc>
                <a:spcPct val="100000"/>
              </a:lnSpc>
              <a:spcBef>
                <a:spcPts val="241"/>
              </a:spcBef>
            </a:pPr>
            <a:endParaRPr b="0" lang="en-US" sz="1200" spc="-1" strike="noStrike">
              <a:latin typeface="Arial"/>
            </a:endParaRPr>
          </a:p>
          <a:p>
            <a:pPr>
              <a:lnSpc>
                <a:spcPct val="100000"/>
              </a:lnSpc>
              <a:spcBef>
                <a:spcPts val="241"/>
              </a:spcBef>
            </a:pPr>
            <a:endParaRPr b="0" lang="en-US" sz="1200" spc="-1" strike="noStrike">
              <a:latin typeface="Arial"/>
            </a:endParaRPr>
          </a:p>
          <a:p>
            <a:pPr>
              <a:lnSpc>
                <a:spcPct val="100000"/>
              </a:lnSpc>
              <a:spcBef>
                <a:spcPts val="201"/>
              </a:spcBef>
            </a:pPr>
            <a:endParaRPr b="0" lang="en-US" sz="1200" spc="-1" strike="noStrike">
              <a:latin typeface="Arial"/>
            </a:endParaRPr>
          </a:p>
        </p:txBody>
      </p:sp>
      <p:grpSp>
        <p:nvGrpSpPr>
          <p:cNvPr id="188" name="Group 3"/>
          <p:cNvGrpSpPr/>
          <p:nvPr/>
        </p:nvGrpSpPr>
        <p:grpSpPr>
          <a:xfrm>
            <a:off x="4050000" y="897120"/>
            <a:ext cx="17640" cy="18360"/>
            <a:chOff x="4050000" y="897120"/>
            <a:chExt cx="17640" cy="18360"/>
          </a:xfrm>
        </p:grpSpPr>
        <p:pic>
          <p:nvPicPr>
            <p:cNvPr id="189" name="Entrada de lápiz 6" descr=""/>
            <p:cNvPicPr/>
            <p:nvPr/>
          </p:nvPicPr>
          <p:blipFill>
            <a:blip r:embed="rId2"/>
            <a:stretch/>
          </p:blipFill>
          <p:spPr>
            <a:xfrm>
              <a:off x="4050000" y="897120"/>
              <a:ext cx="17640" cy="17640"/>
            </a:xfrm>
            <a:prstGeom prst="rect">
              <a:avLst/>
            </a:prstGeom>
            <a:ln>
              <a:noFill/>
            </a:ln>
          </p:spPr>
        </p:pic>
        <p:pic>
          <p:nvPicPr>
            <p:cNvPr id="190" name="Entrada de lápiz 7" descr=""/>
            <p:cNvPicPr/>
            <p:nvPr/>
          </p:nvPicPr>
          <p:blipFill>
            <a:blip r:embed="rId3"/>
            <a:stretch/>
          </p:blipFill>
          <p:spPr>
            <a:xfrm>
              <a:off x="4050000" y="897840"/>
              <a:ext cx="17640" cy="17640"/>
            </a:xfrm>
            <a:prstGeom prst="rect">
              <a:avLst/>
            </a:prstGeom>
            <a:ln>
              <a:noFill/>
            </a:ln>
          </p:spPr>
        </p:pic>
      </p:grpSp>
      <p:grpSp>
        <p:nvGrpSpPr>
          <p:cNvPr id="191" name="Group 4"/>
          <p:cNvGrpSpPr/>
          <p:nvPr/>
        </p:nvGrpSpPr>
        <p:grpSpPr>
          <a:xfrm>
            <a:off x="4300920" y="858600"/>
            <a:ext cx="24840" cy="29160"/>
            <a:chOff x="4300920" y="858600"/>
            <a:chExt cx="24840" cy="29160"/>
          </a:xfrm>
        </p:grpSpPr>
        <p:pic>
          <p:nvPicPr>
            <p:cNvPr id="192" name="Entrada de lápiz 9" descr=""/>
            <p:cNvPicPr/>
            <p:nvPr/>
          </p:nvPicPr>
          <p:blipFill>
            <a:blip r:embed="rId4"/>
            <a:stretch/>
          </p:blipFill>
          <p:spPr>
            <a:xfrm>
              <a:off x="4305600" y="870120"/>
              <a:ext cx="17640" cy="17640"/>
            </a:xfrm>
            <a:prstGeom prst="rect">
              <a:avLst/>
            </a:prstGeom>
            <a:ln>
              <a:noFill/>
            </a:ln>
          </p:spPr>
        </p:pic>
        <p:pic>
          <p:nvPicPr>
            <p:cNvPr id="193" name="Entrada de lápiz 10" descr=""/>
            <p:cNvPicPr/>
            <p:nvPr/>
          </p:nvPicPr>
          <p:blipFill>
            <a:blip r:embed="rId5"/>
            <a:stretch/>
          </p:blipFill>
          <p:spPr>
            <a:xfrm>
              <a:off x="4300920" y="865440"/>
              <a:ext cx="17640" cy="17640"/>
            </a:xfrm>
            <a:prstGeom prst="rect">
              <a:avLst/>
            </a:prstGeom>
            <a:ln>
              <a:noFill/>
            </a:ln>
          </p:spPr>
        </p:pic>
        <p:pic>
          <p:nvPicPr>
            <p:cNvPr id="194" name="Entrada de lápiz 12" descr=""/>
            <p:cNvPicPr/>
            <p:nvPr/>
          </p:nvPicPr>
          <p:blipFill>
            <a:blip r:embed="rId6"/>
            <a:stretch/>
          </p:blipFill>
          <p:spPr>
            <a:xfrm>
              <a:off x="4308120" y="858600"/>
              <a:ext cx="17640" cy="17640"/>
            </a:xfrm>
            <a:prstGeom prst="rect">
              <a:avLst/>
            </a:prstGeom>
            <a:ln>
              <a:noFill/>
            </a:ln>
          </p:spPr>
        </p:pic>
      </p:grpSp>
      <p:pic>
        <p:nvPicPr>
          <p:cNvPr id="195" name="Entrada de lápiz 14" descr=""/>
          <p:cNvPicPr/>
          <p:nvPr/>
        </p:nvPicPr>
        <p:blipFill>
          <a:blip r:embed="rId7"/>
          <a:stretch/>
        </p:blipFill>
        <p:spPr>
          <a:xfrm>
            <a:off x="6804720" y="2397240"/>
            <a:ext cx="17640" cy="17640"/>
          </a:xfrm>
          <a:prstGeom prst="rect">
            <a:avLst/>
          </a:prstGeom>
          <a:ln>
            <a:noFill/>
          </a:ln>
        </p:spPr>
      </p:pic>
      <p:pic>
        <p:nvPicPr>
          <p:cNvPr id="196" name="Entrada de lápiz 15" descr=""/>
          <p:cNvPicPr/>
          <p:nvPr/>
        </p:nvPicPr>
        <p:blipFill>
          <a:blip r:embed="rId8"/>
          <a:stretch/>
        </p:blipFill>
        <p:spPr>
          <a:xfrm>
            <a:off x="7167240" y="2630160"/>
            <a:ext cx="17640" cy="201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sp>
        <p:nvSpPr>
          <p:cNvPr id="198"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466920" y="447480"/>
            <a:ext cx="8229240" cy="35283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abf45c"/>
                </a:solidFill>
                <a:latin typeface="Arial"/>
                <a:ea typeface="Arial"/>
              </a:rPr>
              <a:t>ACADEMIC TONE / REGISTER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600" spc="-1" strike="noStrike">
                <a:solidFill>
                  <a:srgbClr val="d9d9d9"/>
                </a:solidFill>
                <a:latin typeface="Arial"/>
                <a:ea typeface="Arial"/>
              </a:rPr>
              <a:t>A1. According to Fernández-Vara, are game reviews good or bad for helping understand video games? Why?</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d9d9d9"/>
                </a:solidFill>
                <a:latin typeface="Arial"/>
                <a:ea typeface="Arial"/>
              </a:rPr>
              <a:t>A1. Fernández-Vara states within the opening of her first chapter that video game reviews are </a:t>
            </a:r>
            <a:r>
              <a:rPr b="1" lang="en-US" sz="1600" spc="-1" strike="noStrike">
                <a:solidFill>
                  <a:srgbClr val="abf45c"/>
                </a:solidFill>
                <a:latin typeface="Arial"/>
                <a:ea typeface="Arial"/>
              </a:rPr>
              <a:t>generally poor tools for players to better understand video games, as they invite their readers to look at the game subjectively and look for highlighted features within the game’s structure over the collective aspects that make up the identity of the game</a:t>
            </a:r>
            <a:r>
              <a:rPr b="0" lang="en-US" sz="1600" spc="-1" strike="noStrike">
                <a:solidFill>
                  <a:srgbClr val="d9d9d9"/>
                </a:solidFill>
                <a:latin typeface="Arial"/>
                <a:ea typeface="Arial"/>
              </a:rPr>
              <a:t>. Because video game journalism is typically the first media platform fans can reach games on, the writing becomes “subject to a series of economic </a:t>
            </a:r>
            <a:r>
              <a:rPr b="0" lang="en-US" sz="1600" spc="-1" strike="noStrike">
                <a:solidFill>
                  <a:srgbClr val="ffffff"/>
                </a:solidFill>
                <a:latin typeface="Arial"/>
                <a:ea typeface="Arial"/>
              </a:rPr>
              <a:t>pressures that condition its content” (Fernández-Vara 3). The writing, now laden with marketable features, serves to encourage prospective buyers and browsers of the article to buy the game based off of a very limited and biased understanding </a:t>
            </a:r>
            <a:r>
              <a:rPr b="0" lang="en-US" sz="1600" spc="-1" strike="noStrike">
                <a:solidFill>
                  <a:srgbClr val="ffffff"/>
                </a:solidFill>
                <a:latin typeface="Calibri"/>
                <a:ea typeface="Arial"/>
              </a:rPr>
              <a:t>of it.</a:t>
            </a:r>
            <a:endParaRPr b="0" lang="en-US" sz="1600" spc="-1" strike="noStrike">
              <a:latin typeface="Arial"/>
            </a:endParaRPr>
          </a:p>
        </p:txBody>
      </p:sp>
      <p:sp>
        <p:nvSpPr>
          <p:cNvPr id="200" name="CustomShape 2"/>
          <p:cNvSpPr/>
          <p:nvPr/>
        </p:nvSpPr>
        <p:spPr>
          <a:xfrm>
            <a:off x="671760" y="6086160"/>
            <a:ext cx="8229240" cy="395280"/>
          </a:xfrm>
          <a:prstGeom prst="rect">
            <a:avLst/>
          </a:prstGeom>
          <a:noFill/>
          <a:ln>
            <a:noFill/>
          </a:ln>
        </p:spPr>
        <p:style>
          <a:lnRef idx="0"/>
          <a:fillRef idx="0"/>
          <a:effectRef idx="0"/>
          <a:fontRef idx="minor"/>
        </p:style>
        <p:txBody>
          <a:bodyPr lIns="90000" rIns="90000" tIns="45000" bIns="45000"/>
          <a:p>
            <a:pPr marL="19080" algn="r">
              <a:lnSpc>
                <a:spcPct val="100000"/>
              </a:lnSpc>
            </a:pPr>
            <a:r>
              <a:rPr b="0" lang="en-US" sz="2000" spc="-1" strike="noStrike">
                <a:solidFill>
                  <a:srgbClr val="ffc000"/>
                </a:solidFill>
                <a:latin typeface="Arial"/>
                <a:ea typeface="Arial"/>
              </a:rPr>
              <a:t>HOMEWORK I</a:t>
            </a:r>
            <a:endParaRPr b="0" lang="en-US" sz="20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466920" y="447480"/>
            <a:ext cx="8229240" cy="72831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abf45c"/>
                </a:solidFill>
                <a:latin typeface="Arial"/>
                <a:ea typeface="Arial"/>
              </a:rPr>
              <a:t>ANALYZING PERSONAL EXPERIENCE THROUGH COURSE MATERIALS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600" spc="-1" strike="noStrike">
                <a:solidFill>
                  <a:srgbClr val="ffffff"/>
                </a:solidFill>
                <a:latin typeface="Calibri"/>
                <a:ea typeface="Arial"/>
              </a:rPr>
              <a:t>D1. </a:t>
            </a:r>
            <a:r>
              <a:rPr b="1" lang="en-US" sz="1800" spc="-1" strike="noStrike">
                <a:solidFill>
                  <a:srgbClr val="ffffff"/>
                </a:solidFill>
                <a:latin typeface="Calibri"/>
                <a:ea typeface="Arial"/>
              </a:rPr>
              <a:t>In your experience, are video games just as socially marginalized today? Or have games emerged from the shadows?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alibri"/>
                <a:ea typeface="Arial"/>
              </a:rPr>
              <a:t>D1    Looking back I believe that videogames are becoming more and more socially acceptable.  </a:t>
            </a:r>
            <a:r>
              <a:rPr b="1" lang="en-US" sz="1800" spc="-1" strike="noStrike">
                <a:solidFill>
                  <a:srgbClr val="92d050"/>
                </a:solidFill>
                <a:latin typeface="Calibri"/>
                <a:ea typeface="Arial"/>
              </a:rPr>
              <a:t>Originally when playing these games, the goal was “beating the machine” (38).  You were not defeating an equal, you were defeating a machine.   On top of that, winning did not reap material rewords, but awarded a “symbolic reward” (38).  </a:t>
            </a:r>
            <a:r>
              <a:rPr b="0" lang="en-US" sz="1800" spc="-1" strike="noStrike">
                <a:solidFill>
                  <a:srgbClr val="ffffff"/>
                </a:solidFill>
                <a:latin typeface="Calibri"/>
                <a:ea typeface="Arial"/>
              </a:rPr>
              <a:t>This made people that played video games seem strange for people that were not familiar with the gaming experience. I believe this is where the “gamer” stigma arose. </a:t>
            </a:r>
            <a:endParaRPr b="0" lang="en-US" sz="1800" spc="-1" strike="noStrike">
              <a:latin typeface="Arial"/>
            </a:endParaRPr>
          </a:p>
          <a:p>
            <a:pPr>
              <a:lnSpc>
                <a:spcPct val="100000"/>
              </a:lnSpc>
            </a:pPr>
            <a:r>
              <a:rPr b="0" lang="en-US" sz="1800" spc="-1" strike="noStrike">
                <a:solidFill>
                  <a:srgbClr val="ffffff"/>
                </a:solidFill>
                <a:latin typeface="Calibri"/>
                <a:ea typeface="Arial"/>
              </a:rPr>
              <a:t>                   </a:t>
            </a:r>
            <a:r>
              <a:rPr b="1" lang="en-US" sz="1800" spc="-1" strike="noStrike">
                <a:solidFill>
                  <a:srgbClr val="92d050"/>
                </a:solidFill>
                <a:latin typeface="Calibri"/>
                <a:ea typeface="Arial"/>
              </a:rPr>
              <a:t>Recently playing video games has become more socially acceptable than ever before. </a:t>
            </a:r>
            <a:r>
              <a:rPr b="0" lang="en-US" sz="1800" spc="-1" strike="noStrike">
                <a:solidFill>
                  <a:srgbClr val="ffffff"/>
                </a:solidFill>
                <a:latin typeface="Calibri"/>
                <a:ea typeface="Arial"/>
              </a:rPr>
              <a:t> Celebrities are playing, people show their face while they play (streamers).  You see video games in the news and on all forms of social media.  I believe this is due to how gaming has broadened to player vs player encounters where players (equals) can compete through the medium a game.  Today instead of competing for high scores, players compete for material rewords.  Even though not everyone competes for material rewards, the fact that these opportunities exist combined with the increased social aspects, video games have emerged from the shadows!</a:t>
            </a:r>
            <a:endParaRPr b="0" lang="en-US" sz="1800" spc="-1" strike="noStrike">
              <a:latin typeface="Arial"/>
            </a:endParaRPr>
          </a:p>
          <a:p>
            <a:pPr>
              <a:lnSpc>
                <a:spcPct val="100000"/>
              </a:lnSpc>
            </a:pPr>
            <a:endParaRPr b="0" lang="en-US" sz="1800" spc="-1" strike="noStrike">
              <a:latin typeface="Arial"/>
            </a:endParaRPr>
          </a:p>
        </p:txBody>
      </p:sp>
      <p:sp>
        <p:nvSpPr>
          <p:cNvPr id="202" name="CustomShape 2"/>
          <p:cNvSpPr/>
          <p:nvPr/>
        </p:nvSpPr>
        <p:spPr>
          <a:xfrm>
            <a:off x="671760" y="6086160"/>
            <a:ext cx="8229240" cy="395280"/>
          </a:xfrm>
          <a:prstGeom prst="rect">
            <a:avLst/>
          </a:prstGeom>
          <a:noFill/>
          <a:ln>
            <a:noFill/>
          </a:ln>
        </p:spPr>
        <p:style>
          <a:lnRef idx="0"/>
          <a:fillRef idx="0"/>
          <a:effectRef idx="0"/>
          <a:fontRef idx="minor"/>
        </p:style>
        <p:txBody>
          <a:bodyPr lIns="90000" rIns="90000" tIns="45000" bIns="45000"/>
          <a:p>
            <a:pPr marL="19080" algn="r">
              <a:lnSpc>
                <a:spcPct val="100000"/>
              </a:lnSpc>
            </a:pPr>
            <a:r>
              <a:rPr b="0" lang="en-US" sz="2000" spc="-1" strike="noStrike">
                <a:solidFill>
                  <a:srgbClr val="ffc000"/>
                </a:solidFill>
                <a:latin typeface="Arial"/>
                <a:ea typeface="Arial"/>
              </a:rPr>
              <a:t>HOMEWORK I</a:t>
            </a:r>
            <a:endParaRPr b="0" lang="en-US" sz="20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466920" y="447480"/>
            <a:ext cx="8229240" cy="52088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abf45c"/>
                </a:solidFill>
                <a:latin typeface="Arial"/>
                <a:ea typeface="Arial"/>
              </a:rPr>
              <a:t>SPECIFIC REFERENCE TO COURSE MATERIALS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ffffff"/>
                </a:solidFill>
                <a:latin typeface="Calibri"/>
                <a:ea typeface="Arial"/>
              </a:rPr>
              <a:t>A1. Are game reviews good or bad for helping understand video games? Why?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alibri"/>
                <a:ea typeface="Arial"/>
              </a:rPr>
              <a:t>A1.  Fernandez-Vara wrote that video game reviews are bad for helping to understand video games. </a:t>
            </a:r>
            <a:r>
              <a:rPr b="0" lang="en-US" sz="1800" spc="-1" strike="noStrike">
                <a:solidFill>
                  <a:srgbClr val="92d050"/>
                </a:solidFill>
                <a:latin typeface="Calibri"/>
                <a:ea typeface="Arial"/>
              </a:rPr>
              <a:t> </a:t>
            </a:r>
            <a:r>
              <a:rPr b="1" lang="en-US" sz="1800" spc="-1" strike="noStrike">
                <a:solidFill>
                  <a:srgbClr val="92d050"/>
                </a:solidFill>
                <a:latin typeface="Calibri"/>
                <a:ea typeface="Arial"/>
              </a:rPr>
              <a:t>One reason she gives is that “reviews are often skewed by economic interests” (3). </a:t>
            </a:r>
            <a:r>
              <a:rPr b="0" lang="en-US" sz="1800" spc="-1" strike="noStrike">
                <a:solidFill>
                  <a:srgbClr val="ffffff"/>
                </a:solidFill>
                <a:latin typeface="Calibri"/>
                <a:ea typeface="Arial"/>
              </a:rPr>
              <a:t> Although this is changing, she also says there needs to be more game analysis outside of major media sites.  Often, she calls for academics to provide nuanced game analyses that go deeper than </a:t>
            </a:r>
            <a:r>
              <a:rPr b="1" lang="en-US" sz="1800" spc="-1" strike="noStrike">
                <a:solidFill>
                  <a:srgbClr val="92d050"/>
                </a:solidFill>
                <a:latin typeface="Calibri"/>
                <a:ea typeface="Arial"/>
              </a:rPr>
              <a:t>“the quality of graphics or the difficulty curve” (4). </a:t>
            </a:r>
            <a:r>
              <a:rPr b="0" lang="en-US" sz="1800" spc="-1" strike="noStrike">
                <a:solidFill>
                  <a:srgbClr val="ffffff"/>
                </a:solidFill>
                <a:latin typeface="Calibri"/>
                <a:ea typeface="Arial"/>
              </a:rPr>
              <a:t> Instead, the analysis of a game should talk about its user interface or what differences in the mechanics of different characters might suggest.  This type of analysis, she says, can be done by anyone already involved in the arts or humanities, but what she really wants is more diversity in the types of people engaging with the games, </a:t>
            </a:r>
            <a:r>
              <a:rPr b="1" lang="en-US" sz="1800" spc="-1" strike="noStrike">
                <a:solidFill>
                  <a:srgbClr val="92d050"/>
                </a:solidFill>
                <a:latin typeface="Calibri"/>
                <a:ea typeface="Arial"/>
              </a:rPr>
              <a:t>“from the casual player to the ludophile” (5).</a:t>
            </a:r>
            <a:endParaRPr b="0" lang="en-US" sz="1800" spc="-1" strike="noStrike">
              <a:latin typeface="Arial"/>
            </a:endParaRPr>
          </a:p>
          <a:p>
            <a:pPr>
              <a:lnSpc>
                <a:spcPct val="100000"/>
              </a:lnSpc>
            </a:pPr>
            <a:endParaRPr b="0" lang="en-US" sz="1800" spc="-1" strike="noStrike">
              <a:latin typeface="Arial"/>
            </a:endParaRPr>
          </a:p>
        </p:txBody>
      </p:sp>
      <p:sp>
        <p:nvSpPr>
          <p:cNvPr id="204" name="CustomShape 2"/>
          <p:cNvSpPr/>
          <p:nvPr/>
        </p:nvSpPr>
        <p:spPr>
          <a:xfrm>
            <a:off x="671760" y="6086160"/>
            <a:ext cx="8229240" cy="395280"/>
          </a:xfrm>
          <a:prstGeom prst="rect">
            <a:avLst/>
          </a:prstGeom>
          <a:noFill/>
          <a:ln>
            <a:noFill/>
          </a:ln>
        </p:spPr>
        <p:style>
          <a:lnRef idx="0"/>
          <a:fillRef idx="0"/>
          <a:effectRef idx="0"/>
          <a:fontRef idx="minor"/>
        </p:style>
        <p:txBody>
          <a:bodyPr lIns="90000" rIns="90000" tIns="45000" bIns="45000"/>
          <a:p>
            <a:pPr marL="19080" algn="r">
              <a:lnSpc>
                <a:spcPct val="100000"/>
              </a:lnSpc>
            </a:pPr>
            <a:r>
              <a:rPr b="0" lang="en-US" sz="2000" spc="-1" strike="noStrike">
                <a:solidFill>
                  <a:srgbClr val="ffc000"/>
                </a:solidFill>
                <a:latin typeface="Arial"/>
                <a:ea typeface="Arial"/>
              </a:rPr>
              <a:t>HOMEWORK I</a:t>
            </a:r>
            <a:endParaRPr b="0" lang="en-US" sz="20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466920" y="447480"/>
            <a:ext cx="8229240" cy="57574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abf45c"/>
                </a:solidFill>
                <a:latin typeface="Arial"/>
                <a:ea typeface="Arial"/>
              </a:rPr>
              <a:t>SPECIFIC REFERENCE TO COURSE MATERIALS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ffffff"/>
                </a:solidFill>
                <a:latin typeface="Calibri"/>
                <a:ea typeface="Arial"/>
              </a:rPr>
              <a:t>C2. Do you think the nation is still significant to the way video games circulate?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ffffff"/>
                </a:solidFill>
                <a:latin typeface="Calibri"/>
                <a:ea typeface="Arial"/>
              </a:rPr>
              <a:t>C2.) I believe the nation is still significant to the way video games circulate. Some countries have a lack of presence of popular video game companies such as Nintendo, Blizzard, Sony, Ubisoft, etc. and have a difficult time obtaining the video game consoles and playing the games legitimately. </a:t>
            </a:r>
            <a:r>
              <a:rPr b="1" lang="en-US" sz="1800" spc="-1" strike="noStrike">
                <a:solidFill>
                  <a:srgbClr val="92d050"/>
                </a:solidFill>
                <a:latin typeface="Calibri"/>
                <a:ea typeface="Arial"/>
              </a:rPr>
              <a:t>We also have to keep in mind of the “political and cultural thickness of differences in ethnicity, sexuality, and locality” (Martin-Barbero 41).</a:t>
            </a:r>
            <a:r>
              <a:rPr b="0" lang="en-US" sz="1800" spc="-1" strike="noStrike">
                <a:solidFill>
                  <a:srgbClr val="ffffff"/>
                </a:solidFill>
                <a:latin typeface="Calibri"/>
                <a:ea typeface="Arial"/>
              </a:rPr>
              <a:t> Countries such as Brazil, Australia, and Saudi Arabia ban video games with violent content and criminal activity that, for example, exists within the “Grand Theft Auto” series. Germany censors or bans games with Nazi symbols or imagery, such as the “Wolfenstein” series, regardless if the Nazis are considered antagonists. Censorship and bans in a nation due to how a country’s government can control what their citizens can be exposed to, and the video game company’s limited availability in certain countries hinder the way video games circulate.</a:t>
            </a:r>
            <a:br/>
            <a:endParaRPr b="0" lang="en-US" sz="1800" spc="-1" strike="noStrike">
              <a:latin typeface="Arial"/>
            </a:endParaRPr>
          </a:p>
        </p:txBody>
      </p:sp>
      <p:sp>
        <p:nvSpPr>
          <p:cNvPr id="206" name="CustomShape 2"/>
          <p:cNvSpPr/>
          <p:nvPr/>
        </p:nvSpPr>
        <p:spPr>
          <a:xfrm>
            <a:off x="671760" y="6086160"/>
            <a:ext cx="8229240" cy="395280"/>
          </a:xfrm>
          <a:prstGeom prst="rect">
            <a:avLst/>
          </a:prstGeom>
          <a:noFill/>
          <a:ln>
            <a:noFill/>
          </a:ln>
        </p:spPr>
        <p:style>
          <a:lnRef idx="0"/>
          <a:fillRef idx="0"/>
          <a:effectRef idx="0"/>
          <a:fontRef idx="minor"/>
        </p:style>
        <p:txBody>
          <a:bodyPr lIns="90000" rIns="90000" tIns="45000" bIns="45000"/>
          <a:p>
            <a:pPr marL="19080" algn="r">
              <a:lnSpc>
                <a:spcPct val="100000"/>
              </a:lnSpc>
            </a:pPr>
            <a:r>
              <a:rPr b="0" lang="en-US" sz="2000" spc="-1" strike="noStrike">
                <a:solidFill>
                  <a:srgbClr val="ffc000"/>
                </a:solidFill>
                <a:latin typeface="Arial"/>
                <a:ea typeface="Arial"/>
              </a:rPr>
              <a:t>HOMEWORK I</a:t>
            </a:r>
            <a:endParaRPr b="0" lang="en-US" sz="20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466920" y="447480"/>
            <a:ext cx="8229240" cy="752688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abf45c"/>
                </a:solidFill>
                <a:latin typeface="Arial"/>
                <a:ea typeface="Arial"/>
              </a:rPr>
              <a:t>SUBTLETY, NUANCE AND DETAIL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ffffff"/>
                </a:solidFill>
                <a:latin typeface="Calibri"/>
                <a:ea typeface="Arial"/>
              </a:rPr>
              <a:t>D1. In your experience, are video games just as socially marginalized today? Or have games emerged from the shadows?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ffffff"/>
                </a:solidFill>
                <a:latin typeface="Calibri"/>
                <a:ea typeface="Arial"/>
              </a:rPr>
              <a:t>D1.</a:t>
            </a:r>
            <a:r>
              <a:rPr b="0" lang="en-US" sz="1800" spc="-1" strike="noStrike">
                <a:solidFill>
                  <a:srgbClr val="ffffff"/>
                </a:solidFill>
                <a:latin typeface="Calibri"/>
                <a:ea typeface="Arial"/>
              </a:rPr>
              <a:t> Sarlo compares a video game arcade to a casino to highlight their seediness, with artificial lighting, constant digital sounds, a lack of women, and the repetition and concentration spent on single machines (36-37</a:t>
            </a:r>
            <a:r>
              <a:rPr b="1" lang="en-US" sz="1800" spc="-1" strike="noStrike">
                <a:solidFill>
                  <a:srgbClr val="92d050"/>
                </a:solidFill>
                <a:latin typeface="Calibri"/>
                <a:ea typeface="Arial"/>
              </a:rPr>
              <a:t>). These days, the stigma against video games has largely disappeared, partially because the location of gaming has changed. </a:t>
            </a:r>
            <a:r>
              <a:rPr b="0" lang="en-US" sz="1800" spc="-1" strike="noStrike">
                <a:solidFill>
                  <a:srgbClr val="ffffff"/>
                </a:solidFill>
                <a:latin typeface="Calibri"/>
                <a:ea typeface="Arial"/>
              </a:rPr>
              <a:t>There is still a particular stereotype of the male gamer alone in his basement, in complete darkness except for the light of the screen, isolated and focused in the same way Sarlo observed in arcades. However, this stereotype has been broken enough times by the popularization of phone and social media gaming, which changes the scene yet again from a dark hovel to a crowded bus or lunch table, in order to bring games from the social margins to the center of culture</a:t>
            </a:r>
            <a:r>
              <a:rPr b="1" lang="en-US" sz="1800" spc="-1" strike="noStrike">
                <a:solidFill>
                  <a:srgbClr val="92d050"/>
                </a:solidFill>
                <a:latin typeface="Calibri"/>
                <a:ea typeface="Arial"/>
              </a:rPr>
              <a:t>. Additionally, Sarlo identified a lack of women in gaming spaces, while roughly half of gamers today are women.</a:t>
            </a:r>
            <a:r>
              <a:rPr b="0" lang="en-US" sz="1800" spc="-1" strike="noStrike">
                <a:solidFill>
                  <a:srgbClr val="ffffff"/>
                </a:solidFill>
                <a:latin typeface="Calibri"/>
                <a:ea typeface="Arial"/>
              </a:rPr>
              <a:t> There are still some lingering issues, however, as women often don’t mention their gender in online multiplayer games or other unsafe spaces. Some gamers that consider themselves “elite” and demean women, “casual” gamers, LGBTQ+ folks, etc. still enforce their own seedy social isolation with their attitudes rather than flashy arcade spaces.</a:t>
            </a:r>
            <a:endParaRPr b="0" lang="en-US" sz="1800" spc="-1" strike="noStrike">
              <a:latin typeface="Arial"/>
            </a:endParaRPr>
          </a:p>
          <a:p>
            <a:pPr>
              <a:lnSpc>
                <a:spcPct val="100000"/>
              </a:lnSpc>
            </a:pPr>
            <a:r>
              <a:rPr b="0" lang="en-US" sz="1800" spc="-1" strike="noStrike">
                <a:solidFill>
                  <a:srgbClr val="d9d9d9"/>
                </a:solidFill>
                <a:latin typeface="Arial"/>
                <a:ea typeface="Arial"/>
              </a:rPr>
              <a:t> </a:t>
            </a:r>
            <a:endParaRPr b="0" lang="en-US" sz="1800" spc="-1" strike="noStrike">
              <a:latin typeface="Arial"/>
            </a:endParaRPr>
          </a:p>
        </p:txBody>
      </p:sp>
      <p:sp>
        <p:nvSpPr>
          <p:cNvPr id="208" name="CustomShape 2"/>
          <p:cNvSpPr/>
          <p:nvPr/>
        </p:nvSpPr>
        <p:spPr>
          <a:xfrm>
            <a:off x="671760" y="6086160"/>
            <a:ext cx="8229240" cy="395280"/>
          </a:xfrm>
          <a:prstGeom prst="rect">
            <a:avLst/>
          </a:prstGeom>
          <a:noFill/>
          <a:ln>
            <a:noFill/>
          </a:ln>
        </p:spPr>
        <p:style>
          <a:lnRef idx="0"/>
          <a:fillRef idx="0"/>
          <a:effectRef idx="0"/>
          <a:fontRef idx="minor"/>
        </p:style>
        <p:txBody>
          <a:bodyPr lIns="90000" rIns="90000" tIns="45000" bIns="45000"/>
          <a:p>
            <a:pPr marL="19080" algn="r">
              <a:lnSpc>
                <a:spcPct val="100000"/>
              </a:lnSpc>
            </a:pPr>
            <a:r>
              <a:rPr b="0" lang="en-US" sz="2000" spc="-1" strike="noStrike">
                <a:solidFill>
                  <a:srgbClr val="ffc000"/>
                </a:solidFill>
                <a:latin typeface="Arial"/>
                <a:ea typeface="Arial"/>
              </a:rPr>
              <a:t>HOMEWORK I</a:t>
            </a:r>
            <a:endParaRPr b="0" lang="en-US" sz="20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Picture 1" descr=""/>
          <p:cNvPicPr/>
          <p:nvPr/>
        </p:nvPicPr>
        <p:blipFill>
          <a:blip r:embed="rId1"/>
          <a:stretch/>
        </p:blipFill>
        <p:spPr>
          <a:xfrm>
            <a:off x="177840" y="1219320"/>
            <a:ext cx="8787960" cy="4419360"/>
          </a:xfrm>
          <a:prstGeom prst="rect">
            <a:avLst/>
          </a:prstGeom>
          <a:ln>
            <a:noFill/>
          </a:ln>
        </p:spPr>
      </p:pic>
      <p:sp>
        <p:nvSpPr>
          <p:cNvPr id="134" name="CustomShape 1"/>
          <p:cNvSpPr/>
          <p:nvPr/>
        </p:nvSpPr>
        <p:spPr>
          <a:xfrm>
            <a:off x="5397480" y="1384920"/>
            <a:ext cx="356832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teotihuacan</a:t>
            </a:r>
            <a:endParaRPr b="0" lang="en-US" sz="36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sp>
        <p:nvSpPr>
          <p:cNvPr id="210"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12" name="Picture 3" descr=""/>
          <p:cNvPicPr/>
          <p:nvPr/>
        </p:nvPicPr>
        <p:blipFill>
          <a:blip r:embed="rId1"/>
          <a:stretch/>
        </p:blipFill>
        <p:spPr>
          <a:xfrm>
            <a:off x="0" y="0"/>
            <a:ext cx="9143640" cy="685764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14" name="Picture 3" descr=""/>
          <p:cNvPicPr/>
          <p:nvPr/>
        </p:nvPicPr>
        <p:blipFill>
          <a:blip r:embed="rId1"/>
          <a:stretch/>
        </p:blipFill>
        <p:spPr>
          <a:xfrm>
            <a:off x="1676520" y="0"/>
            <a:ext cx="5787360" cy="685764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16" name="Picture 3" descr=""/>
          <p:cNvPicPr/>
          <p:nvPr/>
        </p:nvPicPr>
        <p:blipFill>
          <a:blip r:embed="rId1"/>
          <a:stretch/>
        </p:blipFill>
        <p:spPr>
          <a:xfrm>
            <a:off x="1828800" y="0"/>
            <a:ext cx="5486040" cy="685764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Picture 1" descr=""/>
          <p:cNvPicPr/>
          <p:nvPr/>
        </p:nvPicPr>
        <p:blipFill>
          <a:blip r:embed="rId1"/>
          <a:stretch/>
        </p:blipFill>
        <p:spPr>
          <a:xfrm>
            <a:off x="0" y="335880"/>
            <a:ext cx="3485520" cy="1956960"/>
          </a:xfrm>
          <a:prstGeom prst="rect">
            <a:avLst/>
          </a:prstGeom>
          <a:ln>
            <a:noFill/>
          </a:ln>
        </p:spPr>
      </p:pic>
      <p:sp>
        <p:nvSpPr>
          <p:cNvPr id="218" name="CustomShape 1"/>
          <p:cNvSpPr/>
          <p:nvPr/>
        </p:nvSpPr>
        <p:spPr>
          <a:xfrm>
            <a:off x="3630240" y="84240"/>
            <a:ext cx="5513400" cy="80449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ffff00"/>
              </a:buClr>
              <a:buFont typeface="Calibri"/>
              <a:buAutoNum type="arabicPeriod"/>
            </a:pPr>
            <a:r>
              <a:rPr b="0" lang="en-US" sz="1800" spc="-1" strike="noStrike">
                <a:solidFill>
                  <a:srgbClr val="ffff00"/>
                </a:solidFill>
                <a:latin typeface="Calibri"/>
              </a:rPr>
              <a:t>García Canclini starts out by saying that </a:t>
            </a:r>
            <a:r>
              <a:rPr b="0" lang="en-US" sz="1800" spc="-1" strike="noStrike">
                <a:solidFill>
                  <a:srgbClr val="ffffff"/>
                </a:solidFill>
                <a:latin typeface="Calibri"/>
              </a:rPr>
              <a:t>“Identity is a narrated construct</a:t>
            </a:r>
            <a:r>
              <a:rPr b="0" lang="en-US" sz="1800" spc="-1" strike="noStrike">
                <a:solidFill>
                  <a:srgbClr val="ffff00"/>
                </a:solidFill>
                <a:latin typeface="Calibri"/>
              </a:rPr>
              <a:t>.</a:t>
            </a:r>
            <a:r>
              <a:rPr b="0" lang="en-US" sz="1800" spc="-1" strike="noStrike">
                <a:solidFill>
                  <a:srgbClr val="ffffff"/>
                </a:solidFill>
                <a:latin typeface="Calibri"/>
              </a:rPr>
              <a:t>”</a:t>
            </a:r>
            <a:r>
              <a:rPr b="0" lang="en-US" sz="1800" spc="-1" strike="noStrike">
                <a:solidFill>
                  <a:srgbClr val="ffff00"/>
                </a:solidFill>
                <a:latin typeface="Calibri"/>
              </a:rPr>
              <a:t> (89) Can you think of an example of how video games construct or narrate cultural identity?</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ffff00"/>
              </a:buClr>
              <a:buFont typeface="Calibri"/>
              <a:buAutoNum type="arabicPeriod"/>
            </a:pPr>
            <a:r>
              <a:rPr b="0" lang="en-US" sz="1800" spc="-1" strike="noStrike">
                <a:solidFill>
                  <a:srgbClr val="ffff00"/>
                </a:solidFill>
                <a:latin typeface="Calibri"/>
              </a:rPr>
              <a:t>How has globalization affected cultural identity, according to García Canclini? (90-94) </a:t>
            </a:r>
            <a:r>
              <a:rPr b="0" lang="en-US" sz="1800" spc="-1" strike="noStrike">
                <a:solidFill>
                  <a:srgbClr val="ffffff"/>
                </a:solidFill>
                <a:latin typeface="Calibri"/>
              </a:rPr>
              <a:t>Are video games part of “universal” global culture? </a:t>
            </a:r>
            <a:r>
              <a:rPr b="0" lang="en-US" sz="1800" spc="-1" strike="noStrike">
                <a:solidFill>
                  <a:srgbClr val="ffff00"/>
                </a:solidFill>
                <a:latin typeface="Calibri"/>
              </a:rPr>
              <a:t>Or can video games bring “local” culture back?</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ffff00"/>
              </a:buClr>
              <a:buFont typeface="Calibri"/>
              <a:buAutoNum type="arabicPeriod"/>
            </a:pPr>
            <a:r>
              <a:rPr b="0" lang="en-US" sz="1800" spc="-1" strike="noStrike">
                <a:solidFill>
                  <a:srgbClr val="ffff00"/>
                </a:solidFill>
                <a:latin typeface="Calibri"/>
              </a:rPr>
              <a:t>García Canclini argues, “The dissolution of national and regional identities is even greater in … information technologies … as well as expanding and highly profitable forms of entertainment (video, video games, etc.),” and therefore he calls for greater attention to these technologies’ “effects on the reconstitution of identities.” (95-96)</a:t>
            </a:r>
            <a:endParaRPr b="0" lang="en-US" sz="1800" spc="-1" strike="noStrike">
              <a:latin typeface="Arial"/>
            </a:endParaRPr>
          </a:p>
          <a:p>
            <a:pPr>
              <a:lnSpc>
                <a:spcPct val="100000"/>
              </a:lnSpc>
            </a:pPr>
            <a:r>
              <a:rPr b="0" lang="en-US" sz="1800" spc="-1" strike="noStrike">
                <a:solidFill>
                  <a:srgbClr val="ffff00"/>
                </a:solidFill>
                <a:latin typeface="Calibri"/>
              </a:rPr>
              <a:t>	</a:t>
            </a:r>
            <a:endParaRPr b="0" lang="en-US" sz="1800" spc="-1" strike="noStrike">
              <a:latin typeface="Arial"/>
            </a:endParaRPr>
          </a:p>
          <a:p>
            <a:pPr>
              <a:lnSpc>
                <a:spcPct val="100000"/>
              </a:lnSpc>
            </a:pPr>
            <a:r>
              <a:rPr b="0" lang="en-US" sz="1800" spc="-1" strike="noStrike">
                <a:solidFill>
                  <a:srgbClr val="ffff00"/>
                </a:solidFill>
                <a:latin typeface="Calibri"/>
              </a:rPr>
              <a:t>	</a:t>
            </a:r>
            <a:r>
              <a:rPr b="0" lang="en-US" sz="1800" spc="-1" strike="noStrike">
                <a:solidFill>
                  <a:srgbClr val="ffffff"/>
                </a:solidFill>
                <a:latin typeface="Calibri"/>
              </a:rPr>
              <a:t>In what way(s) do you think video games affect your </a:t>
            </a:r>
            <a:r>
              <a:rPr b="0" lang="en-US" sz="1800" spc="-1" strike="noStrike">
                <a:solidFill>
                  <a:srgbClr val="ffffff"/>
                </a:solidFill>
                <a:latin typeface="Calibri"/>
              </a:rPr>
              <a:t>	</a:t>
            </a:r>
            <a:r>
              <a:rPr b="0" lang="en-US" sz="1800" spc="-1" strike="noStrike">
                <a:solidFill>
                  <a:srgbClr val="ffffff"/>
                </a:solidFill>
                <a:latin typeface="Calibri"/>
              </a:rPr>
              <a:t>own (cultural) identity?</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ffff00"/>
              </a:buClr>
              <a:buFont typeface="Calibri"/>
              <a:buAutoNum type="arabicPeriod" startAt="4"/>
            </a:pPr>
            <a:r>
              <a:rPr b="0" lang="en-US" sz="1800" spc="-1" strike="noStrike">
                <a:solidFill>
                  <a:srgbClr val="ffff00"/>
                </a:solidFill>
                <a:latin typeface="Calibri"/>
              </a:rPr>
              <a:t>What </a:t>
            </a:r>
            <a:r>
              <a:rPr b="0" lang="en-US" sz="1800" spc="-1" strike="noStrike">
                <a:solidFill>
                  <a:srgbClr val="ffffff"/>
                </a:solidFill>
                <a:latin typeface="Calibri"/>
              </a:rPr>
              <a:t>relationships</a:t>
            </a:r>
            <a:r>
              <a:rPr b="0" lang="en-US" sz="1800" spc="-1" strike="noStrike">
                <a:solidFill>
                  <a:srgbClr val="ffff00"/>
                </a:solidFill>
                <a:latin typeface="Calibri"/>
              </a:rPr>
              <a:t> do you see between García Canclini and the other readings and video games we have studied in this course?</a:t>
            </a:r>
            <a:endParaRPr b="0" lang="en-US" sz="1800" spc="-1" strike="noStrike">
              <a:latin typeface="Arial"/>
            </a:endParaRPr>
          </a:p>
        </p:txBody>
      </p:sp>
      <p:sp>
        <p:nvSpPr>
          <p:cNvPr id="219" name="CustomShape 2"/>
          <p:cNvSpPr/>
          <p:nvPr/>
        </p:nvSpPr>
        <p:spPr>
          <a:xfrm>
            <a:off x="26280" y="2385360"/>
            <a:ext cx="3521880" cy="1536840"/>
          </a:xfrm>
          <a:prstGeom prst="rect">
            <a:avLst/>
          </a:prstGeom>
          <a:noFill/>
          <a:ln>
            <a:noFill/>
          </a:ln>
        </p:spPr>
        <p:style>
          <a:lnRef idx="0"/>
          <a:fillRef idx="0"/>
          <a:effectRef idx="0"/>
          <a:fontRef idx="minor"/>
        </p:style>
        <p:txBody>
          <a:bodyPr anchor="ctr"/>
          <a:p>
            <a:pPr algn="ctr">
              <a:lnSpc>
                <a:spcPct val="100000"/>
              </a:lnSpc>
            </a:pPr>
            <a:r>
              <a:rPr b="0" lang="en-US" sz="2800" spc="-1" strike="noStrike">
                <a:solidFill>
                  <a:srgbClr val="ffffff"/>
                </a:solidFill>
                <a:latin typeface="Eurostile"/>
              </a:rPr>
              <a:t>Néstor García Canclini</a:t>
            </a:r>
            <a:endParaRPr b="0" lang="en-US" sz="2800" spc="-1" strike="noStrike">
              <a:latin typeface="Arial"/>
            </a:endParaRPr>
          </a:p>
          <a:p>
            <a:pPr algn="ctr">
              <a:lnSpc>
                <a:spcPct val="100000"/>
              </a:lnSpc>
            </a:pPr>
            <a:r>
              <a:rPr b="1" lang="en-US" sz="2400" spc="-1" strike="noStrike">
                <a:solidFill>
                  <a:srgbClr val="ffffff"/>
                </a:solidFill>
                <a:latin typeface="Eurostile"/>
              </a:rPr>
              <a:t>“</a:t>
            </a:r>
            <a:r>
              <a:rPr b="1" lang="en-US" sz="2400" spc="-1" strike="noStrike">
                <a:solidFill>
                  <a:srgbClr val="ffffff"/>
                </a:solidFill>
                <a:latin typeface="Eurostile"/>
              </a:rPr>
              <a:t>Identities as a Multimedia Spectacle”</a:t>
            </a:r>
            <a:endParaRPr b="0" lang="en-US" sz="2400" spc="-1" strike="noStrike">
              <a:latin typeface="Arial"/>
            </a:endParaRPr>
          </a:p>
          <a:p>
            <a:pPr algn="ctr">
              <a:lnSpc>
                <a:spcPct val="100000"/>
              </a:lnSpc>
            </a:pPr>
            <a:r>
              <a:rPr b="1" lang="en-US" sz="1600" spc="-1" strike="noStrike">
                <a:solidFill>
                  <a:srgbClr val="ffffff"/>
                </a:solidFill>
                <a:latin typeface="Eurostile"/>
              </a:rPr>
              <a:t>(</a:t>
            </a:r>
            <a:r>
              <a:rPr b="1" i="1" lang="en-US" sz="1600" spc="-1" strike="noStrike">
                <a:solidFill>
                  <a:srgbClr val="ffffff"/>
                </a:solidFill>
                <a:latin typeface="Eurostile"/>
              </a:rPr>
              <a:t>Consumers and Citizens, </a:t>
            </a:r>
            <a:r>
              <a:rPr b="1" lang="en-US" sz="1600" spc="-1" strike="noStrike">
                <a:solidFill>
                  <a:srgbClr val="ffffff"/>
                </a:solidFill>
                <a:latin typeface="Eurostile"/>
              </a:rPr>
              <a:t>2001)</a:t>
            </a:r>
            <a:endParaRPr b="0" lang="en-US" sz="1600" spc="-1" strike="noStrike">
              <a:latin typeface="Arial"/>
            </a:endParaRPr>
          </a:p>
        </p:txBody>
      </p:sp>
      <p:pic>
        <p:nvPicPr>
          <p:cNvPr id="220" name="Picture 4" descr=""/>
          <p:cNvPicPr/>
          <p:nvPr/>
        </p:nvPicPr>
        <p:blipFill>
          <a:blip r:embed="rId2"/>
          <a:stretch/>
        </p:blipFill>
        <p:spPr>
          <a:xfrm>
            <a:off x="856080" y="3990960"/>
            <a:ext cx="1913400" cy="285372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4937400" y="199080"/>
            <a:ext cx="3770640" cy="6492960"/>
          </a:xfrm>
          <a:prstGeom prst="rect">
            <a:avLst/>
          </a:prstGeom>
          <a:noFill/>
          <a:ln>
            <a:noFill/>
          </a:ln>
        </p:spPr>
        <p:style>
          <a:lnRef idx="0"/>
          <a:fillRef idx="0"/>
          <a:effectRef idx="0"/>
          <a:fontRef idx="minor"/>
        </p:style>
        <p:txBody>
          <a:bodyPr lIns="90000" rIns="90000" tIns="45000" bIns="45000"/>
          <a:p>
            <a:pPr marL="457200" indent="-456840">
              <a:lnSpc>
                <a:spcPct val="100000"/>
              </a:lnSpc>
              <a:buClr>
                <a:srgbClr val="ffffff"/>
              </a:buClr>
              <a:buFont typeface="Calibri"/>
              <a:buAutoNum type="arabicPeriod" startAt="5"/>
            </a:pPr>
            <a:r>
              <a:rPr b="0" lang="en-US" sz="2000" spc="-1" strike="noStrike">
                <a:solidFill>
                  <a:srgbClr val="ffffff"/>
                </a:solidFill>
                <a:latin typeface="Calibri"/>
              </a:rPr>
              <a:t>In what ways do </a:t>
            </a:r>
            <a:r>
              <a:rPr b="0" i="1" lang="en-US" sz="2000" spc="-1" strike="noStrike">
                <a:solidFill>
                  <a:srgbClr val="ffffff"/>
                </a:solidFill>
                <a:latin typeface="Calibri"/>
              </a:rPr>
              <a:t>Pok ta Pok </a:t>
            </a:r>
            <a:r>
              <a:rPr b="0" lang="en-US" sz="2000" spc="-1" strike="noStrike">
                <a:solidFill>
                  <a:srgbClr val="ffffff"/>
                </a:solidFill>
                <a:latin typeface="Calibri"/>
              </a:rPr>
              <a:t>and </a:t>
            </a:r>
            <a:r>
              <a:rPr b="0" i="1" lang="en-US" sz="2000" spc="-1" strike="noStrike">
                <a:solidFill>
                  <a:srgbClr val="ffffff"/>
                </a:solidFill>
                <a:latin typeface="Calibri"/>
              </a:rPr>
              <a:t>Mayan Pitz </a:t>
            </a:r>
            <a:r>
              <a:rPr b="0" lang="en-US" sz="2000" spc="-1" strike="noStrike">
                <a:solidFill>
                  <a:srgbClr val="ffffff"/>
                </a:solidFill>
                <a:latin typeface="Calibri"/>
              </a:rPr>
              <a:t>represent </a:t>
            </a:r>
            <a:r>
              <a:rPr b="0" lang="en-US" sz="2000" spc="-1" strike="noStrike">
                <a:solidFill>
                  <a:srgbClr val="fff975"/>
                </a:solidFill>
                <a:latin typeface="Calibri"/>
              </a:rPr>
              <a:t>cultural identity</a:t>
            </a:r>
            <a:r>
              <a:rPr b="0" lang="en-US" sz="2000" spc="-1" strike="noStrike">
                <a:solidFill>
                  <a:srgbClr val="ffffff"/>
                </a:solidFill>
                <a:latin typeface="Calibri"/>
              </a:rPr>
              <a:t>?</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fff975"/>
              </a:buClr>
              <a:buFont typeface="Calibri"/>
              <a:buAutoNum type="arabicPeriod" startAt="5"/>
            </a:pPr>
            <a:r>
              <a:rPr b="0" lang="en-US" sz="2000" spc="-1" strike="noStrike">
                <a:solidFill>
                  <a:srgbClr val="fff975"/>
                </a:solidFill>
                <a:latin typeface="Calibri"/>
              </a:rPr>
              <a:t>Is cultural knowledge important </a:t>
            </a:r>
            <a:r>
              <a:rPr b="0" lang="en-US" sz="2000" spc="-1" strike="noStrike">
                <a:solidFill>
                  <a:srgbClr val="ffffff"/>
                </a:solidFill>
                <a:latin typeface="Calibri"/>
              </a:rPr>
              <a:t>in these games? Why or why not?</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ffffff"/>
              </a:buClr>
              <a:buFont typeface="Calibri"/>
              <a:buAutoNum type="arabicPeriod" startAt="5"/>
            </a:pPr>
            <a:r>
              <a:rPr b="0" lang="en-US" sz="2000" spc="-1" strike="noStrike">
                <a:solidFill>
                  <a:srgbClr val="ffffff"/>
                </a:solidFill>
                <a:latin typeface="Calibri"/>
              </a:rPr>
              <a:t>Which game is most effective in producing </a:t>
            </a:r>
            <a:r>
              <a:rPr b="0" lang="en-US" sz="2000" spc="-1" strike="noStrike">
                <a:solidFill>
                  <a:srgbClr val="fff975"/>
                </a:solidFill>
                <a:latin typeface="Calibri"/>
              </a:rPr>
              <a:t>cultural context</a:t>
            </a:r>
            <a:r>
              <a:rPr b="0" lang="en-US" sz="2000" spc="-1" strike="noStrike">
                <a:solidFill>
                  <a:srgbClr val="ffffff"/>
                </a:solidFill>
                <a:latin typeface="Calibri"/>
              </a:rPr>
              <a:t>? Which game is most effective in creating an enjoyable </a:t>
            </a:r>
            <a:r>
              <a:rPr b="0" lang="en-US" sz="2000" spc="-1" strike="noStrike">
                <a:solidFill>
                  <a:srgbClr val="fff975"/>
                </a:solidFill>
                <a:latin typeface="Calibri"/>
              </a:rPr>
              <a:t>gameplay experience</a:t>
            </a:r>
            <a:r>
              <a:rPr b="0" lang="en-US" sz="2000" spc="-1" strike="noStrike">
                <a:solidFill>
                  <a:srgbClr val="ffffff"/>
                </a:solidFill>
                <a:latin typeface="Calibri"/>
              </a:rPr>
              <a:t>? Why?</a:t>
            </a:r>
            <a:endParaRPr b="0" lang="en-US" sz="2000" spc="-1" strike="noStrike">
              <a:latin typeface="Arial"/>
            </a:endParaRPr>
          </a:p>
          <a:p>
            <a:pPr>
              <a:lnSpc>
                <a:spcPct val="100000"/>
              </a:lnSpc>
            </a:pPr>
            <a:endParaRPr b="0" lang="en-US" sz="2000" spc="-1" strike="noStrike">
              <a:latin typeface="Arial"/>
            </a:endParaRPr>
          </a:p>
          <a:p>
            <a:pPr marL="343080" indent="-342720">
              <a:lnSpc>
                <a:spcPct val="100000"/>
              </a:lnSpc>
              <a:buClr>
                <a:srgbClr val="ffffff"/>
              </a:buClr>
              <a:buFont typeface="Calibri"/>
              <a:buAutoNum type="arabicPeriod" startAt="5"/>
            </a:pPr>
            <a:r>
              <a:rPr b="0" lang="en-US" sz="2000" spc="-1" strike="noStrike">
                <a:solidFill>
                  <a:srgbClr val="ffffff"/>
                </a:solidFill>
                <a:latin typeface="Calibri"/>
              </a:rPr>
              <a:t>What </a:t>
            </a:r>
            <a:r>
              <a:rPr b="0" lang="en-US" sz="2000" spc="-1" strike="noStrike">
                <a:solidFill>
                  <a:srgbClr val="fff975"/>
                </a:solidFill>
                <a:latin typeface="Calibri"/>
              </a:rPr>
              <a:t>connections</a:t>
            </a:r>
            <a:r>
              <a:rPr b="0" lang="en-US" sz="2000" spc="-1" strike="noStrike">
                <a:solidFill>
                  <a:srgbClr val="ffffff"/>
                </a:solidFill>
                <a:latin typeface="Calibri"/>
              </a:rPr>
              <a:t> do you see between these games and other course materials?</a:t>
            </a:r>
            <a:endParaRPr b="0" lang="en-US" sz="2000" spc="-1" strike="noStrike">
              <a:latin typeface="Arial"/>
            </a:endParaRPr>
          </a:p>
        </p:txBody>
      </p:sp>
      <p:pic>
        <p:nvPicPr>
          <p:cNvPr id="222" name="Picture 3" descr=""/>
          <p:cNvPicPr/>
          <p:nvPr/>
        </p:nvPicPr>
        <p:blipFill>
          <a:blip r:embed="rId1"/>
          <a:stretch/>
        </p:blipFill>
        <p:spPr>
          <a:xfrm>
            <a:off x="0" y="92160"/>
            <a:ext cx="4911120" cy="3069360"/>
          </a:xfrm>
          <a:prstGeom prst="rect">
            <a:avLst/>
          </a:prstGeom>
          <a:ln>
            <a:noFill/>
          </a:ln>
        </p:spPr>
      </p:pic>
      <p:pic>
        <p:nvPicPr>
          <p:cNvPr id="223" name="Picture 4" descr=""/>
          <p:cNvPicPr/>
          <p:nvPr/>
        </p:nvPicPr>
        <p:blipFill>
          <a:blip r:embed="rId2"/>
          <a:stretch/>
        </p:blipFill>
        <p:spPr>
          <a:xfrm>
            <a:off x="-11880" y="3874320"/>
            <a:ext cx="4948920" cy="275976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sp>
        <p:nvSpPr>
          <p:cNvPr id="225" name="TextShape 2"/>
          <p:cNvSpPr txBox="1"/>
          <p:nvPr/>
        </p:nvSpPr>
        <p:spPr>
          <a:xfrm>
            <a:off x="457200" y="1600200"/>
            <a:ext cx="8229240" cy="4525560"/>
          </a:xfrm>
          <a:prstGeom prst="rect">
            <a:avLst/>
          </a:prstGeom>
          <a:noFill/>
          <a:ln>
            <a:noFill/>
          </a:ln>
        </p:spPr>
        <p:txBody>
          <a:bodyPr/>
          <a:p>
            <a:endParaRPr b="0" lang="en-US" sz="3200" spc="-1" strike="noStrike">
              <a:solidFill>
                <a:srgbClr val="000000"/>
              </a:solidFill>
              <a:latin typeface="Calibri"/>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1" descr=""/>
          <p:cNvPicPr/>
          <p:nvPr/>
        </p:nvPicPr>
        <p:blipFill>
          <a:blip r:embed="rId1"/>
          <a:stretch/>
        </p:blipFill>
        <p:spPr>
          <a:xfrm>
            <a:off x="173880" y="1995480"/>
            <a:ext cx="3148200" cy="4862160"/>
          </a:xfrm>
          <a:prstGeom prst="rect">
            <a:avLst/>
          </a:prstGeom>
          <a:ln>
            <a:noFill/>
          </a:ln>
        </p:spPr>
      </p:pic>
      <p:pic>
        <p:nvPicPr>
          <p:cNvPr id="227" name="Picture 2" descr=""/>
          <p:cNvPicPr/>
          <p:nvPr/>
        </p:nvPicPr>
        <p:blipFill>
          <a:blip r:embed="rId2"/>
          <a:stretch/>
        </p:blipFill>
        <p:spPr>
          <a:xfrm>
            <a:off x="173880" y="0"/>
            <a:ext cx="3148200" cy="1919520"/>
          </a:xfrm>
          <a:prstGeom prst="rect">
            <a:avLst/>
          </a:prstGeom>
          <a:ln>
            <a:noFill/>
          </a:ln>
        </p:spPr>
      </p:pic>
      <p:sp>
        <p:nvSpPr>
          <p:cNvPr id="228" name="CustomShape 1"/>
          <p:cNvSpPr/>
          <p:nvPr/>
        </p:nvSpPr>
        <p:spPr>
          <a:xfrm>
            <a:off x="3680280" y="362880"/>
            <a:ext cx="5027760" cy="66434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bfbfbf"/>
                </a:solidFill>
                <a:latin typeface="Calibri"/>
              </a:rPr>
              <a:t>Share a definition, interpretation, or example that helps illustrate the terms introduced in Nakamura’s introduction to </a:t>
            </a:r>
            <a:r>
              <a:rPr b="0" i="1" lang="en-US" sz="2000" spc="-1" strike="noStrike">
                <a:solidFill>
                  <a:srgbClr val="bfbfbf"/>
                </a:solidFill>
                <a:latin typeface="Calibri"/>
              </a:rPr>
              <a:t>Cybertypes</a:t>
            </a:r>
            <a:r>
              <a:rPr b="0" lang="en-US" sz="2000" spc="-1" strike="noStrike">
                <a:solidFill>
                  <a:srgbClr val="bfbfbf"/>
                </a:solidFill>
                <a:latin typeface="Calibri"/>
              </a:rPr>
              <a:t> (2002):</a:t>
            </a:r>
            <a:endParaRPr b="0" lang="en-US" sz="2000" spc="-1" strike="noStrike">
              <a:latin typeface="Arial"/>
            </a:endParaRPr>
          </a:p>
          <a:p>
            <a:pPr>
              <a:lnSpc>
                <a:spcPct val="100000"/>
              </a:lnSpc>
            </a:pP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cybertype (pp. 3-4)</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authentic native (6, 19-20)</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access (9, 27-28)</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a:t>
            </a:r>
            <a:r>
              <a:rPr b="0" lang="en-US" sz="2000" spc="-1" strike="noStrike">
                <a:solidFill>
                  <a:srgbClr val="ffffff"/>
                </a:solidFill>
                <a:latin typeface="Calibri"/>
              </a:rPr>
              <a:t>outing” of race / gender online (11)</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afterimage (11-12)</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identity tourism (13-14)</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monocultures (15-17)</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cosmetic multiculturalism (21-22)</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a “thing” for Asians (23-26)</a:t>
            </a:r>
            <a:endParaRPr b="0" lang="en-US" sz="2000" spc="-1" strike="noStrike">
              <a:latin typeface="Arial"/>
            </a:endParaRPr>
          </a:p>
          <a:p>
            <a:pPr marL="457200" indent="-456840">
              <a:lnSpc>
                <a:spcPct val="150000"/>
              </a:lnSpc>
              <a:buClr>
                <a:srgbClr val="ffffff"/>
              </a:buClr>
              <a:buFont typeface="Calibri"/>
              <a:buAutoNum type="arabicPeriod"/>
            </a:pPr>
            <a:r>
              <a:rPr b="0" lang="en-US" sz="2000" spc="-1" strike="noStrike">
                <a:solidFill>
                  <a:srgbClr val="ffffff"/>
                </a:solidFill>
                <a:latin typeface="Calibri"/>
              </a:rPr>
              <a:t>digital divide and race (29-30)</a:t>
            </a:r>
            <a:endParaRPr b="0" lang="en-US" sz="2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Imagen 6" descr=""/>
          <p:cNvPicPr/>
          <p:nvPr/>
        </p:nvPicPr>
        <p:blipFill>
          <a:blip r:embed="rId1"/>
          <a:stretch/>
        </p:blipFill>
        <p:spPr>
          <a:xfrm>
            <a:off x="0" y="654840"/>
            <a:ext cx="9143640" cy="5165640"/>
          </a:xfrm>
          <a:prstGeom prst="rect">
            <a:avLst/>
          </a:prstGeom>
          <a:ln>
            <a:noFill/>
          </a:ln>
        </p:spPr>
      </p:pic>
      <p:sp>
        <p:nvSpPr>
          <p:cNvPr id="230" name="CustomShape 1"/>
          <p:cNvSpPr/>
          <p:nvPr/>
        </p:nvSpPr>
        <p:spPr>
          <a:xfrm>
            <a:off x="4099680" y="802800"/>
            <a:ext cx="4622040" cy="4503240"/>
          </a:xfrm>
          <a:prstGeom prst="rect">
            <a:avLst/>
          </a:prstGeom>
          <a:solidFill>
            <a:schemeClr val="bg1">
              <a:alpha val="29000"/>
            </a:schemeClr>
          </a:solidFill>
          <a:ln>
            <a:noFill/>
          </a:ln>
        </p:spPr>
        <p:style>
          <a:lnRef idx="0"/>
          <a:fillRef idx="0"/>
          <a:effectRef idx="0"/>
          <a:fontRef idx="minor"/>
        </p:style>
        <p:txBody>
          <a:bodyPr lIns="90000" rIns="90000" tIns="45000" bIns="45000"/>
          <a:p>
            <a:pPr marL="228600" indent="-228240">
              <a:lnSpc>
                <a:spcPct val="100000"/>
              </a:lnSpc>
            </a:pPr>
            <a:r>
              <a:rPr b="1" lang="en-US" sz="2000" spc="-1" strike="noStrike">
                <a:solidFill>
                  <a:srgbClr val="ffffff"/>
                </a:solidFill>
                <a:latin typeface="Arial"/>
                <a:ea typeface="Calibri"/>
              </a:rPr>
              <a:t>Lauren Woolbright</a:t>
            </a:r>
            <a:endParaRPr b="0" lang="en-US" sz="2000" spc="-1" strike="noStrike">
              <a:latin typeface="Arial"/>
            </a:endParaRPr>
          </a:p>
          <a:p>
            <a:pPr>
              <a:lnSpc>
                <a:spcPct val="100000"/>
              </a:lnSpc>
            </a:pPr>
            <a:r>
              <a:rPr b="1" lang="en-US" sz="1200" spc="-1" strike="noStrike">
                <a:solidFill>
                  <a:srgbClr val="bfbfbf"/>
                </a:solidFill>
                <a:latin typeface="Arial"/>
                <a:ea typeface="Calibri"/>
              </a:rPr>
              <a:t>“</a:t>
            </a:r>
            <a:r>
              <a:rPr b="1" lang="en-US" sz="1200" spc="-1" strike="noStrike">
                <a:solidFill>
                  <a:srgbClr val="bfbfbf"/>
                </a:solidFill>
                <a:latin typeface="Arial"/>
                <a:ea typeface="Calibri"/>
              </a:rPr>
              <a:t>Slow Violence in a Digital World: Tarahumara Apocalypse and</a:t>
            </a:r>
            <a:r>
              <a:rPr b="1" lang="en-US" sz="1400" spc="-1" strike="noStrike">
                <a:solidFill>
                  <a:srgbClr val="bfbfbf"/>
                </a:solidFill>
                <a:latin typeface="Arial"/>
                <a:ea typeface="Calibri"/>
              </a:rPr>
              <a:t> </a:t>
            </a:r>
            <a:r>
              <a:rPr b="1" lang="en-US" sz="1200" spc="-1" strike="noStrike">
                <a:solidFill>
                  <a:srgbClr val="bfbfbf"/>
                </a:solidFill>
                <a:latin typeface="Arial"/>
                <a:ea typeface="Calibri"/>
              </a:rPr>
              <a:t>Endogenous Meaning in </a:t>
            </a:r>
            <a:r>
              <a:rPr b="1" i="1" lang="en-US" sz="1200" spc="-1" strike="noStrike">
                <a:solidFill>
                  <a:srgbClr val="bfbfbf"/>
                </a:solidFill>
                <a:latin typeface="Arial"/>
                <a:ea typeface="Calibri"/>
              </a:rPr>
              <a:t>Mulaka</a:t>
            </a:r>
            <a:r>
              <a:rPr b="1" lang="en-US" sz="1200" spc="-1" strike="noStrike">
                <a:solidFill>
                  <a:srgbClr val="bfbfbf"/>
                </a:solidFill>
                <a:latin typeface="Arial"/>
                <a:ea typeface="Calibri"/>
              </a:rPr>
              <a:t>” (2019)</a:t>
            </a:r>
            <a:endParaRPr b="0" lang="en-US" sz="1200" spc="-1" strike="noStrike">
              <a:latin typeface="Arial"/>
            </a:endParaRPr>
          </a:p>
          <a:p>
            <a:pPr marL="457200" indent="-228240">
              <a:lnSpc>
                <a:spcPct val="100000"/>
              </a:lnSpc>
            </a:pPr>
            <a:r>
              <a:rPr b="1" lang="en-US" sz="1600" spc="-1" strike="noStrike">
                <a:solidFill>
                  <a:srgbClr val="ffffff"/>
                </a:solidFill>
                <a:latin typeface="Arial"/>
                <a:ea typeface="Calibri"/>
              </a:rPr>
              <a:t> </a:t>
            </a:r>
            <a:endParaRPr b="0" lang="en-US" sz="1600" spc="-1" strike="noStrike">
              <a:latin typeface="Arial"/>
            </a:endParaRPr>
          </a:p>
          <a:p>
            <a:pPr marL="343080" indent="-342720">
              <a:lnSpc>
                <a:spcPct val="100000"/>
              </a:lnSpc>
              <a:buClr>
                <a:srgbClr val="ffffff"/>
              </a:buClr>
              <a:buFont typeface="Calibri"/>
              <a:buAutoNum type="arabicPeriod"/>
            </a:pPr>
            <a:r>
              <a:rPr b="1" lang="en-US" sz="1600" spc="-1" strike="noStrike">
                <a:solidFill>
                  <a:srgbClr val="ffffff"/>
                </a:solidFill>
                <a:latin typeface="Arial"/>
                <a:ea typeface="Calibri"/>
              </a:rPr>
              <a:t>What does </a:t>
            </a:r>
            <a:r>
              <a:rPr b="1" i="1" lang="en-US" sz="1600" spc="-1" strike="noStrike">
                <a:solidFill>
                  <a:srgbClr val="ffffff"/>
                </a:solidFill>
                <a:latin typeface="Arial"/>
                <a:ea typeface="Calibri"/>
              </a:rPr>
              <a:t>Mulaka </a:t>
            </a:r>
            <a:r>
              <a:rPr b="1" lang="en-US" sz="1600" spc="-1" strike="noStrike">
                <a:solidFill>
                  <a:srgbClr val="ffffff"/>
                </a:solidFill>
                <a:latin typeface="Arial"/>
                <a:ea typeface="Calibri"/>
              </a:rPr>
              <a:t>have in common with other “indigenous games” or “World games”? (199, 214-215)</a:t>
            </a:r>
            <a:endParaRPr b="0" lang="en-US" sz="1600" spc="-1" strike="noStrike">
              <a:latin typeface="Arial"/>
            </a:endParaRPr>
          </a:p>
          <a:p>
            <a:pPr>
              <a:lnSpc>
                <a:spcPct val="100000"/>
              </a:lnSpc>
            </a:pPr>
            <a:endParaRPr b="0" lang="en-US" sz="1600" spc="-1" strike="noStrike">
              <a:latin typeface="Arial"/>
            </a:endParaRPr>
          </a:p>
          <a:p>
            <a:pPr marL="343080" indent="-342720">
              <a:lnSpc>
                <a:spcPct val="100000"/>
              </a:lnSpc>
              <a:buClr>
                <a:srgbClr val="ffffff"/>
              </a:buClr>
              <a:buFont typeface="Calibri"/>
              <a:buAutoNum type="arabicPeriod"/>
            </a:pPr>
            <a:r>
              <a:rPr b="1" lang="en-US" sz="1600" spc="-1" strike="noStrike">
                <a:solidFill>
                  <a:srgbClr val="ffffff"/>
                </a:solidFill>
                <a:latin typeface="Arial"/>
                <a:ea typeface="Calibri"/>
              </a:rPr>
              <a:t>How does </a:t>
            </a:r>
            <a:r>
              <a:rPr b="1" i="1" lang="en-US" sz="1600" spc="-1" strike="noStrike">
                <a:solidFill>
                  <a:srgbClr val="ffffff"/>
                </a:solidFill>
                <a:latin typeface="Arial"/>
                <a:ea typeface="Calibri"/>
              </a:rPr>
              <a:t>Mulaka</a:t>
            </a:r>
            <a:r>
              <a:rPr b="1" lang="en-US" sz="1600" spc="-1" strike="noStrike">
                <a:solidFill>
                  <a:srgbClr val="ffffff"/>
                </a:solidFill>
                <a:latin typeface="Arial"/>
                <a:ea typeface="Calibri"/>
              </a:rPr>
              <a:t> use violence? How does this compare to other commercial and indie games made or set in Latin America? (202-205, 212-214)</a:t>
            </a:r>
            <a:endParaRPr b="0" lang="en-US" sz="1600" spc="-1" strike="noStrike">
              <a:latin typeface="Arial"/>
            </a:endParaRPr>
          </a:p>
          <a:p>
            <a:pPr>
              <a:lnSpc>
                <a:spcPct val="100000"/>
              </a:lnSpc>
            </a:pPr>
            <a:endParaRPr b="0" lang="en-US" sz="1600" spc="-1" strike="noStrike">
              <a:latin typeface="Arial"/>
            </a:endParaRPr>
          </a:p>
          <a:p>
            <a:pPr marL="343080" indent="-342720">
              <a:lnSpc>
                <a:spcPct val="100000"/>
              </a:lnSpc>
              <a:buClr>
                <a:srgbClr val="ffffff"/>
              </a:buClr>
              <a:buFont typeface="Calibri"/>
              <a:buAutoNum type="arabicPeriod"/>
            </a:pPr>
            <a:r>
              <a:rPr b="1" lang="en-US" sz="1600" spc="-1" strike="noStrike">
                <a:solidFill>
                  <a:srgbClr val="ffffff"/>
                </a:solidFill>
                <a:latin typeface="Arial"/>
                <a:ea typeface="Calibri"/>
              </a:rPr>
              <a:t>Where does Lienzo stand with regard to the debate between universal appeal and local color? What is one way </a:t>
            </a:r>
            <a:r>
              <a:rPr b="1" i="1" lang="en-US" sz="1600" spc="-1" strike="noStrike">
                <a:solidFill>
                  <a:srgbClr val="ffffff"/>
                </a:solidFill>
                <a:latin typeface="Arial"/>
                <a:ea typeface="Calibri"/>
              </a:rPr>
              <a:t>Mulaka</a:t>
            </a:r>
            <a:r>
              <a:rPr b="1" lang="en-US" sz="1600" spc="-1" strike="noStrike">
                <a:solidFill>
                  <a:srgbClr val="ffffff"/>
                </a:solidFill>
                <a:latin typeface="Arial"/>
                <a:ea typeface="Calibri"/>
              </a:rPr>
              <a:t> incorporates elements of Tarahumara culture? (205-209)</a:t>
            </a:r>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457200" y="4669920"/>
            <a:ext cx="2750040" cy="1930320"/>
          </a:xfrm>
          <a:prstGeom prst="rect">
            <a:avLst/>
          </a:prstGeom>
          <a:noFill/>
          <a:ln>
            <a:noFill/>
          </a:ln>
        </p:spPr>
        <p:txBody>
          <a:bodyPr anchor="ctr"/>
          <a:p>
            <a:pPr algn="ctr">
              <a:lnSpc>
                <a:spcPct val="100000"/>
              </a:lnSpc>
            </a:pPr>
            <a:r>
              <a:rPr b="1" lang="en-US" sz="2200" spc="-1" strike="noStrike">
                <a:solidFill>
                  <a:srgbClr val="ccffcc"/>
                </a:solidFill>
                <a:latin typeface="Calibri"/>
              </a:rPr>
              <a:t>Phillip Penix-Tadsen</a:t>
            </a:r>
            <a:br/>
            <a:br/>
            <a:r>
              <a:rPr b="1" lang="en-US" sz="1800" spc="-1" strike="noStrike">
                <a:solidFill>
                  <a:srgbClr val="ffffff"/>
                </a:solidFill>
                <a:latin typeface="Calibri"/>
              </a:rPr>
              <a:t>Software Modification and Independent Game Design </a:t>
            </a:r>
            <a:br/>
            <a:br/>
            <a:r>
              <a:rPr b="1" lang="en-US" sz="1800" spc="-1" strike="noStrike">
                <a:solidFill>
                  <a:srgbClr val="ffffff"/>
                </a:solidFill>
                <a:latin typeface="Calibri"/>
              </a:rPr>
              <a:t>(from </a:t>
            </a:r>
            <a:r>
              <a:rPr b="1" i="1" lang="en-US" sz="1800" spc="-1" strike="noStrike">
                <a:solidFill>
                  <a:srgbClr val="ffffff"/>
                </a:solidFill>
                <a:latin typeface="Calibri"/>
              </a:rPr>
              <a:t>Cultural Code</a:t>
            </a:r>
            <a:r>
              <a:rPr b="1" lang="en-US" sz="1800" spc="-1" strike="noStrike">
                <a:solidFill>
                  <a:srgbClr val="ffffff"/>
                </a:solidFill>
                <a:latin typeface="Calibri"/>
              </a:rPr>
              <a:t>, 2016)</a:t>
            </a:r>
            <a:br/>
            <a:endParaRPr b="0" lang="en-US" sz="1800" spc="-1" strike="noStrike">
              <a:solidFill>
                <a:srgbClr val="000000"/>
              </a:solidFill>
              <a:latin typeface="Calibri"/>
            </a:endParaRPr>
          </a:p>
        </p:txBody>
      </p:sp>
      <p:sp>
        <p:nvSpPr>
          <p:cNvPr id="232" name="TextShape 2"/>
          <p:cNvSpPr txBox="1"/>
          <p:nvPr/>
        </p:nvSpPr>
        <p:spPr>
          <a:xfrm>
            <a:off x="4276440" y="1270080"/>
            <a:ext cx="4410000" cy="5510880"/>
          </a:xfrm>
          <a:prstGeom prst="rect">
            <a:avLst/>
          </a:prstGeom>
          <a:noFill/>
          <a:ln>
            <a:noFill/>
          </a:ln>
        </p:spPr>
        <p:txBody>
          <a:bodyPr>
            <a:normAutofit/>
          </a:bodyPr>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Which </a:t>
            </a:r>
            <a:r>
              <a:rPr b="1" lang="en-US" sz="3200" spc="-1" strike="noStrike">
                <a:solidFill>
                  <a:srgbClr val="ffffff"/>
                </a:solidFill>
                <a:latin typeface="Calibri"/>
              </a:rPr>
              <a:t>game example </a:t>
            </a:r>
            <a:r>
              <a:rPr b="0" lang="en-US" sz="3200" spc="-1" strike="noStrike">
                <a:solidFill>
                  <a:srgbClr val="ccffcc"/>
                </a:solidFill>
                <a:latin typeface="Calibri"/>
              </a:rPr>
              <a:t>did you find most interesting in this reading, and why?</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Why do game designers choose to use </a:t>
            </a:r>
            <a:r>
              <a:rPr b="1" lang="en-US" sz="3200" spc="-1" strike="noStrike">
                <a:solidFill>
                  <a:srgbClr val="ffffff"/>
                </a:solidFill>
                <a:latin typeface="Calibri"/>
              </a:rPr>
              <a:t>elements of local culture </a:t>
            </a:r>
            <a:r>
              <a:rPr b="0" lang="en-US" sz="3200" spc="-1" strike="noStrike">
                <a:solidFill>
                  <a:srgbClr val="ccffcc"/>
                </a:solidFill>
                <a:latin typeface="Calibri"/>
              </a:rPr>
              <a:t>in their products? Why do other game designers choose not to do so?</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How does the </a:t>
            </a:r>
            <a:r>
              <a:rPr b="1" lang="en-US" sz="3200" spc="-1" strike="noStrike">
                <a:solidFill>
                  <a:srgbClr val="ffffff"/>
                </a:solidFill>
                <a:latin typeface="Calibri"/>
              </a:rPr>
              <a:t>present-day </a:t>
            </a:r>
            <a:r>
              <a:rPr b="0" lang="en-US" sz="3200" spc="-1" strike="noStrike">
                <a:solidFill>
                  <a:srgbClr val="ccffcc"/>
                </a:solidFill>
                <a:latin typeface="Calibri"/>
              </a:rPr>
              <a:t>Latin American game industry differ from its historic roots?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What is the difference between </a:t>
            </a:r>
            <a:r>
              <a:rPr b="1" lang="en-US" sz="3200" spc="-1" strike="noStrike">
                <a:solidFill>
                  <a:srgbClr val="ffffff"/>
                </a:solidFill>
                <a:latin typeface="Calibri"/>
              </a:rPr>
              <a:t>“software modification” </a:t>
            </a:r>
            <a:r>
              <a:rPr b="0" lang="en-US" sz="3100" spc="-1" strike="noStrike">
                <a:solidFill>
                  <a:srgbClr val="ccffcc"/>
                </a:solidFill>
                <a:latin typeface="Calibri"/>
              </a:rPr>
              <a:t>and</a:t>
            </a:r>
            <a:r>
              <a:rPr b="1" lang="en-US" sz="3200" spc="-1" strike="noStrike">
                <a:solidFill>
                  <a:srgbClr val="ffffff"/>
                </a:solidFill>
                <a:latin typeface="Calibri"/>
              </a:rPr>
              <a:t> “piracy”</a:t>
            </a:r>
            <a:r>
              <a:rPr b="0" lang="en-US" sz="3200" spc="-1" strike="noStrike">
                <a:solidFill>
                  <a:srgbClr val="ccffcc"/>
                </a:solidFill>
                <a:latin typeface="Calibri"/>
              </a:rPr>
              <a:t>?</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
        <p:nvSpPr>
          <p:cNvPr id="233" name="CustomShape 3"/>
          <p:cNvSpPr/>
          <p:nvPr/>
        </p:nvSpPr>
        <p:spPr>
          <a:xfrm>
            <a:off x="457200" y="158400"/>
            <a:ext cx="8229240" cy="859680"/>
          </a:xfrm>
          <a:prstGeom prst="rect">
            <a:avLst/>
          </a:prstGeom>
          <a:noFill/>
          <a:ln>
            <a:noFill/>
          </a:ln>
        </p:spPr>
        <p:style>
          <a:lnRef idx="0"/>
          <a:fillRef idx="0"/>
          <a:effectRef idx="0"/>
          <a:fontRef idx="minor"/>
        </p:style>
        <p:txBody>
          <a:bodyPr anchor="ctr">
            <a:normAutofit/>
          </a:bodyPr>
          <a:p>
            <a:pPr algn="ctr">
              <a:lnSpc>
                <a:spcPct val="100000"/>
              </a:lnSpc>
            </a:pPr>
            <a:r>
              <a:rPr b="1" lang="en-US" sz="3600" spc="-1" strike="noStrike">
                <a:solidFill>
                  <a:srgbClr val="ccffcc"/>
                </a:solidFill>
                <a:latin typeface="Eurostile"/>
              </a:rPr>
              <a:t>Week 5: </a:t>
            </a:r>
            <a:br/>
            <a:r>
              <a:rPr b="1" lang="en-US" sz="3600" spc="-1" strike="noStrike">
                <a:solidFill>
                  <a:srgbClr val="ccffcc"/>
                </a:solidFill>
                <a:latin typeface="Eurostile"/>
              </a:rPr>
              <a:t>Hardware and Software Modification</a:t>
            </a:r>
            <a:endParaRPr b="0" lang="en-US" sz="3600" spc="-1" strike="noStrike">
              <a:latin typeface="Arial"/>
            </a:endParaRPr>
          </a:p>
        </p:txBody>
      </p:sp>
      <p:pic>
        <p:nvPicPr>
          <p:cNvPr id="234" name="Imagen 6" descr=""/>
          <p:cNvPicPr/>
          <p:nvPr/>
        </p:nvPicPr>
        <p:blipFill>
          <a:blip r:embed="rId1"/>
          <a:stretch/>
        </p:blipFill>
        <p:spPr>
          <a:xfrm>
            <a:off x="457200" y="1149120"/>
            <a:ext cx="2637000" cy="335628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Picture 1" descr=""/>
          <p:cNvPicPr/>
          <p:nvPr/>
        </p:nvPicPr>
        <p:blipFill>
          <a:blip r:embed="rId1"/>
          <a:stretch/>
        </p:blipFill>
        <p:spPr>
          <a:xfrm>
            <a:off x="0" y="380880"/>
            <a:ext cx="9143640" cy="6095520"/>
          </a:xfrm>
          <a:prstGeom prst="rect">
            <a:avLst/>
          </a:prstGeom>
          <a:ln>
            <a:noFill/>
          </a:ln>
        </p:spPr>
      </p:pic>
      <p:sp>
        <p:nvSpPr>
          <p:cNvPr id="136" name="CustomShape 1"/>
          <p:cNvSpPr/>
          <p:nvPr/>
        </p:nvSpPr>
        <p:spPr>
          <a:xfrm>
            <a:off x="6667560" y="138492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36" name="Picture 2" descr=""/>
          <p:cNvPicPr/>
          <p:nvPr/>
        </p:nvPicPr>
        <p:blipFill>
          <a:blip r:embed="rId1"/>
          <a:stretch/>
        </p:blipFill>
        <p:spPr>
          <a:xfrm>
            <a:off x="0" y="127080"/>
            <a:ext cx="9143640" cy="659484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38" name="Picture 2" descr=""/>
          <p:cNvPicPr/>
          <p:nvPr/>
        </p:nvPicPr>
        <p:blipFill>
          <a:blip r:embed="rId1"/>
          <a:stretch/>
        </p:blipFill>
        <p:spPr>
          <a:xfrm>
            <a:off x="2044800" y="0"/>
            <a:ext cx="5049720" cy="685764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40" name="Picture 3" descr=""/>
          <p:cNvPicPr/>
          <p:nvPr/>
        </p:nvPicPr>
        <p:blipFill>
          <a:blip r:embed="rId1"/>
          <a:stretch/>
        </p:blipFill>
        <p:spPr>
          <a:xfrm>
            <a:off x="0" y="1092240"/>
            <a:ext cx="9143640" cy="467316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1" name="Picture 2" descr=""/>
          <p:cNvPicPr/>
          <p:nvPr/>
        </p:nvPicPr>
        <p:blipFill>
          <a:blip r:embed="rId1"/>
          <a:stretch/>
        </p:blipFill>
        <p:spPr>
          <a:xfrm>
            <a:off x="5145840" y="1523880"/>
            <a:ext cx="3263400" cy="3809520"/>
          </a:xfrm>
          <a:prstGeom prst="rect">
            <a:avLst/>
          </a:prstGeom>
          <a:ln>
            <a:noFill/>
          </a:ln>
        </p:spPr>
      </p:pic>
      <p:pic>
        <p:nvPicPr>
          <p:cNvPr id="242" name="Picture 1" descr=""/>
          <p:cNvPicPr/>
          <p:nvPr/>
        </p:nvPicPr>
        <p:blipFill>
          <a:blip r:embed="rId2"/>
          <a:stretch/>
        </p:blipFill>
        <p:spPr>
          <a:xfrm>
            <a:off x="386640" y="1206360"/>
            <a:ext cx="3962160" cy="444456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44" name="Picture 2" descr=""/>
          <p:cNvPicPr/>
          <p:nvPr/>
        </p:nvPicPr>
        <p:blipFill>
          <a:blip r:embed="rId1"/>
          <a:stretch/>
        </p:blipFill>
        <p:spPr>
          <a:xfrm>
            <a:off x="0" y="851040"/>
            <a:ext cx="9143640" cy="515088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46" name="Picture 3" descr=""/>
          <p:cNvPicPr/>
          <p:nvPr/>
        </p:nvPicPr>
        <p:blipFill>
          <a:blip r:embed="rId1"/>
          <a:stretch/>
        </p:blipFill>
        <p:spPr>
          <a:xfrm>
            <a:off x="0" y="0"/>
            <a:ext cx="9143640" cy="685764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48" name="Picture 2" descr=""/>
          <p:cNvPicPr/>
          <p:nvPr/>
        </p:nvPicPr>
        <p:blipFill>
          <a:blip r:embed="rId1"/>
          <a:stretch/>
        </p:blipFill>
        <p:spPr>
          <a:xfrm>
            <a:off x="1714680" y="1841400"/>
            <a:ext cx="5714640" cy="316188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50" name="Picture 2" descr=""/>
          <p:cNvPicPr/>
          <p:nvPr/>
        </p:nvPicPr>
        <p:blipFill>
          <a:blip r:embed="rId1"/>
          <a:stretch/>
        </p:blipFill>
        <p:spPr>
          <a:xfrm>
            <a:off x="1397160" y="1308240"/>
            <a:ext cx="6349680" cy="424152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457200" y="274680"/>
            <a:ext cx="8229240" cy="1142640"/>
          </a:xfrm>
          <a:prstGeom prst="rect">
            <a:avLst/>
          </a:prstGeom>
          <a:noFill/>
          <a:ln>
            <a:noFill/>
          </a:ln>
        </p:spPr>
        <p:txBody>
          <a:bodyPr anchor="ctr"/>
          <a:p>
            <a:endParaRPr b="0" lang="en-US" sz="1800" spc="-1" strike="noStrike">
              <a:solidFill>
                <a:srgbClr val="000000"/>
              </a:solidFill>
              <a:latin typeface="Calibri"/>
            </a:endParaRPr>
          </a:p>
        </p:txBody>
      </p:sp>
      <p:pic>
        <p:nvPicPr>
          <p:cNvPr id="252" name="Picture 2" descr=""/>
          <p:cNvPicPr/>
          <p:nvPr/>
        </p:nvPicPr>
        <p:blipFill>
          <a:blip r:embed="rId1"/>
          <a:stretch/>
        </p:blipFill>
        <p:spPr>
          <a:xfrm>
            <a:off x="787320" y="736560"/>
            <a:ext cx="7556040" cy="5384520"/>
          </a:xfrm>
          <a:prstGeom prst="rect">
            <a:avLst/>
          </a:prstGeom>
          <a:ln>
            <a:noFill/>
          </a:ln>
        </p:spPr>
      </p:pic>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218520" y="23400"/>
            <a:ext cx="8706960" cy="4234320"/>
          </a:xfrm>
          <a:prstGeom prst="rect">
            <a:avLst/>
          </a:prstGeom>
          <a:noFill/>
          <a:ln>
            <a:noFill/>
          </a:ln>
        </p:spPr>
        <p:txBody>
          <a:bodyPr>
            <a:normAutofit/>
          </a:bodyPr>
          <a:p>
            <a:pPr>
              <a:lnSpc>
                <a:spcPct val="100000"/>
              </a:lnSpc>
              <a:spcBef>
                <a:spcPts val="340"/>
              </a:spcBef>
            </a:pPr>
            <a:r>
              <a:rPr b="0" lang="en-US" sz="1700" spc="-1" strike="noStrike">
                <a:solidFill>
                  <a:srgbClr val="92d050"/>
                </a:solidFill>
                <a:latin typeface="Consolas"/>
              </a:rPr>
              <a:t>Objectives:</a:t>
            </a:r>
            <a:endParaRPr b="0" lang="en-US" sz="1700" spc="-1" strike="noStrike">
              <a:solidFill>
                <a:srgbClr val="000000"/>
              </a:solidFill>
              <a:latin typeface="Calibri"/>
            </a:endParaRPr>
          </a:p>
          <a:p>
            <a:pPr marL="343080" indent="-342720">
              <a:lnSpc>
                <a:spcPct val="100000"/>
              </a:lnSpc>
              <a:spcBef>
                <a:spcPts val="340"/>
              </a:spcBef>
              <a:buClr>
                <a:srgbClr val="92d050"/>
              </a:buClr>
              <a:buFont typeface="Wingdings" charset="2"/>
              <a:buChar char=""/>
            </a:pPr>
            <a:r>
              <a:rPr b="0" lang="en-US" sz="1700" spc="-1" strike="noStrike">
                <a:solidFill>
                  <a:srgbClr val="92d050"/>
                </a:solidFill>
                <a:latin typeface="Consolas"/>
              </a:rPr>
              <a:t>To broaden the discussion of new media in Latin America to </a:t>
            </a:r>
            <a:r>
              <a:rPr b="1" lang="en-US" sz="1700" spc="-1" strike="noStrike">
                <a:solidFill>
                  <a:srgbClr val="ffff00"/>
                </a:solidFill>
                <a:latin typeface="Consolas"/>
              </a:rPr>
              <a:t>under-examined cultural products </a:t>
            </a:r>
            <a:r>
              <a:rPr b="0" lang="en-US" sz="1700" spc="-1" strike="noStrike">
                <a:solidFill>
                  <a:srgbClr val="92d050"/>
                </a:solidFill>
                <a:latin typeface="Consolas"/>
              </a:rPr>
              <a:t>such as computer software and video games</a:t>
            </a:r>
            <a:endParaRPr b="0" lang="en-US" sz="1700" spc="-1" strike="noStrike">
              <a:solidFill>
                <a:srgbClr val="000000"/>
              </a:solidFill>
              <a:latin typeface="Calibri"/>
            </a:endParaRPr>
          </a:p>
          <a:p>
            <a:pPr marL="343080" indent="-342720">
              <a:lnSpc>
                <a:spcPct val="100000"/>
              </a:lnSpc>
              <a:spcBef>
                <a:spcPts val="340"/>
              </a:spcBef>
              <a:buClr>
                <a:srgbClr val="92d050"/>
              </a:buClr>
              <a:buFont typeface="Wingdings" charset="2"/>
              <a:buChar char=""/>
            </a:pPr>
            <a:r>
              <a:rPr b="0" lang="en-US" sz="1700" spc="-1" strike="noStrike">
                <a:solidFill>
                  <a:srgbClr val="92d050"/>
                </a:solidFill>
                <a:latin typeface="Consolas"/>
              </a:rPr>
              <a:t>To demonstrate that the products of electronic media:</a:t>
            </a:r>
            <a:endParaRPr b="0" lang="en-US" sz="1700" spc="-1" strike="noStrike">
              <a:solidFill>
                <a:srgbClr val="000000"/>
              </a:solidFill>
              <a:latin typeface="Calibri"/>
            </a:endParaRPr>
          </a:p>
          <a:p>
            <a:pPr marL="743040" indent="-342720">
              <a:lnSpc>
                <a:spcPct val="100000"/>
              </a:lnSpc>
              <a:spcBef>
                <a:spcPts val="300"/>
              </a:spcBef>
              <a:buClr>
                <a:srgbClr val="92d050"/>
              </a:buClr>
              <a:buFont typeface="Wingdings" charset="2"/>
              <a:buChar char=""/>
            </a:pPr>
            <a:r>
              <a:rPr b="0" lang="en-US" sz="1500" spc="-1" strike="noStrike">
                <a:solidFill>
                  <a:srgbClr val="92d050"/>
                </a:solidFill>
                <a:latin typeface="Consolas"/>
              </a:rPr>
              <a:t>Are </a:t>
            </a:r>
            <a:r>
              <a:rPr b="1" lang="en-US" sz="1500" spc="-1" strike="noStrike">
                <a:solidFill>
                  <a:srgbClr val="ffff00"/>
                </a:solidFill>
                <a:latin typeface="Consolas"/>
              </a:rPr>
              <a:t>not merely transmitted unilaterally </a:t>
            </a:r>
            <a:r>
              <a:rPr b="0" lang="en-US" sz="1500" spc="-1" strike="noStrike">
                <a:solidFill>
                  <a:srgbClr val="92d050"/>
                </a:solidFill>
                <a:latin typeface="Consolas"/>
              </a:rPr>
              <a:t>from the centers of technological production to the periphery, but through an asymmetrical process in which they are </a:t>
            </a:r>
            <a:r>
              <a:rPr b="1" lang="en-US" sz="1500" spc="-1" strike="noStrike">
                <a:solidFill>
                  <a:srgbClr val="ffff00"/>
                </a:solidFill>
                <a:latin typeface="Consolas"/>
              </a:rPr>
              <a:t>modified in significant ways </a:t>
            </a:r>
            <a:r>
              <a:rPr b="0" lang="en-US" sz="1500" spc="-1" strike="noStrike">
                <a:solidFill>
                  <a:srgbClr val="92d050"/>
                </a:solidFill>
                <a:latin typeface="Consolas"/>
              </a:rPr>
              <a:t>to make them more meaningful and/or attractive to audiences in Latin America</a:t>
            </a:r>
            <a:endParaRPr b="0" lang="en-US" sz="1500" spc="-1" strike="noStrike">
              <a:solidFill>
                <a:srgbClr val="000000"/>
              </a:solidFill>
              <a:latin typeface="Calibri"/>
            </a:endParaRPr>
          </a:p>
          <a:p>
            <a:pPr marL="743040" indent="-342720">
              <a:lnSpc>
                <a:spcPct val="100000"/>
              </a:lnSpc>
              <a:spcBef>
                <a:spcPts val="300"/>
              </a:spcBef>
              <a:buClr>
                <a:srgbClr val="92d050"/>
              </a:buClr>
              <a:buFont typeface="Wingdings" charset="2"/>
              <a:buChar char=""/>
            </a:pPr>
            <a:r>
              <a:rPr b="0" lang="en-US" sz="1500" spc="-1" strike="noStrike">
                <a:solidFill>
                  <a:srgbClr val="92d050"/>
                </a:solidFill>
                <a:latin typeface="Consolas"/>
              </a:rPr>
              <a:t>Have historically been made </a:t>
            </a:r>
            <a:r>
              <a:rPr b="1" lang="en-US" sz="1500" spc="-1" strike="noStrike">
                <a:solidFill>
                  <a:srgbClr val="ffff00"/>
                </a:solidFill>
                <a:latin typeface="Consolas"/>
              </a:rPr>
              <a:t>accessible to a diverse audience spanning all socioeconomic strata</a:t>
            </a:r>
            <a:r>
              <a:rPr b="1" lang="en-US" sz="1500" spc="-1" strike="noStrike">
                <a:solidFill>
                  <a:srgbClr val="92d050"/>
                </a:solidFill>
                <a:latin typeface="Consolas"/>
              </a:rPr>
              <a:t> </a:t>
            </a:r>
            <a:r>
              <a:rPr b="0" lang="en-US" sz="1500" spc="-1" strike="noStrike">
                <a:solidFill>
                  <a:srgbClr val="92d050"/>
                </a:solidFill>
                <a:latin typeface="Consolas"/>
              </a:rPr>
              <a:t>and backgrounds beyond the scope of mainstream market data</a:t>
            </a:r>
            <a:endParaRPr b="0" lang="en-US" sz="1500" spc="-1" strike="noStrike">
              <a:solidFill>
                <a:srgbClr val="000000"/>
              </a:solidFill>
              <a:latin typeface="Calibri"/>
            </a:endParaRPr>
          </a:p>
          <a:p>
            <a:pPr marL="343080" indent="-342720">
              <a:lnSpc>
                <a:spcPct val="100000"/>
              </a:lnSpc>
              <a:spcBef>
                <a:spcPts val="340"/>
              </a:spcBef>
              <a:buClr>
                <a:srgbClr val="92d050"/>
              </a:buClr>
              <a:buFont typeface="Wingdings" charset="2"/>
              <a:buChar char=""/>
            </a:pPr>
            <a:r>
              <a:rPr b="0" lang="en-US" sz="1700" spc="-1" strike="noStrike">
                <a:solidFill>
                  <a:srgbClr val="92d050"/>
                </a:solidFill>
                <a:latin typeface="Consolas"/>
              </a:rPr>
              <a:t>To shift from economic and statutory definitions of </a:t>
            </a:r>
            <a:r>
              <a:rPr b="1" lang="en-US" sz="1700" spc="-1" strike="noStrike">
                <a:solidFill>
                  <a:srgbClr val="ffff00"/>
                </a:solidFill>
                <a:latin typeface="Consolas"/>
              </a:rPr>
              <a:t>“piracy” </a:t>
            </a:r>
            <a:r>
              <a:rPr b="0" lang="en-US" sz="1700" spc="-1" strike="noStrike">
                <a:solidFill>
                  <a:srgbClr val="92d050"/>
                </a:solidFill>
                <a:latin typeface="Consolas"/>
              </a:rPr>
              <a:t>to a more inclusive definition of </a:t>
            </a:r>
            <a:r>
              <a:rPr b="1" lang="en-US" sz="1700" spc="-1" strike="noStrike">
                <a:solidFill>
                  <a:srgbClr val="ffff00"/>
                </a:solidFill>
                <a:latin typeface="Consolas"/>
              </a:rPr>
              <a:t>software modification</a:t>
            </a:r>
            <a:r>
              <a:rPr b="0" lang="en-US" sz="1700" spc="-1" strike="noStrike">
                <a:solidFill>
                  <a:srgbClr val="92d050"/>
                </a:solidFill>
                <a:latin typeface="Consolas"/>
              </a:rPr>
              <a:t>, a practice:</a:t>
            </a:r>
            <a:endParaRPr b="0" lang="en-US" sz="1700" spc="-1" strike="noStrike">
              <a:solidFill>
                <a:srgbClr val="000000"/>
              </a:solidFill>
              <a:latin typeface="Calibri"/>
            </a:endParaRPr>
          </a:p>
          <a:p>
            <a:pPr marL="743040" indent="-342720">
              <a:lnSpc>
                <a:spcPct val="100000"/>
              </a:lnSpc>
              <a:spcBef>
                <a:spcPts val="300"/>
              </a:spcBef>
              <a:buClr>
                <a:srgbClr val="92d050"/>
              </a:buClr>
              <a:buFont typeface="Wingdings" charset="2"/>
              <a:buChar char=""/>
            </a:pPr>
            <a:r>
              <a:rPr b="0" lang="en-US" sz="1500" spc="-1" strike="noStrike">
                <a:solidFill>
                  <a:srgbClr val="92d050"/>
                </a:solidFill>
                <a:latin typeface="Consolas"/>
              </a:rPr>
              <a:t>That is frequently undertaken </a:t>
            </a:r>
            <a:r>
              <a:rPr b="1" lang="en-US" sz="1500" spc="-1" strike="noStrike">
                <a:solidFill>
                  <a:srgbClr val="ffff00"/>
                </a:solidFill>
                <a:latin typeface="Consolas"/>
              </a:rPr>
              <a:t>without concern for economic gain</a:t>
            </a:r>
            <a:r>
              <a:rPr b="0" lang="en-US" sz="1500" spc="-1" strike="noStrike">
                <a:solidFill>
                  <a:srgbClr val="92d050"/>
                </a:solidFill>
                <a:latin typeface="Consolas"/>
              </a:rPr>
              <a:t>, and that can be </a:t>
            </a:r>
            <a:r>
              <a:rPr b="1" lang="en-US" sz="1500" spc="-1" strike="noStrike">
                <a:solidFill>
                  <a:srgbClr val="ffff00"/>
                </a:solidFill>
                <a:latin typeface="Consolas"/>
              </a:rPr>
              <a:t>mutually beneficial</a:t>
            </a:r>
            <a:r>
              <a:rPr b="1" lang="en-US" sz="1500" spc="-1" strike="noStrike">
                <a:solidFill>
                  <a:srgbClr val="92d050"/>
                </a:solidFill>
                <a:latin typeface="Consolas"/>
              </a:rPr>
              <a:t> </a:t>
            </a:r>
            <a:r>
              <a:rPr b="0" lang="en-US" sz="1500" spc="-1" strike="noStrike">
                <a:solidFill>
                  <a:srgbClr val="92d050"/>
                </a:solidFill>
                <a:latin typeface="Consolas"/>
              </a:rPr>
              <a:t>to </a:t>
            </a:r>
            <a:r>
              <a:rPr b="0" i="1" lang="en-US" sz="1500" spc="-1" strike="noStrike">
                <a:solidFill>
                  <a:srgbClr val="92d050"/>
                </a:solidFill>
                <a:latin typeface="Consolas"/>
              </a:rPr>
              <a:t>modders</a:t>
            </a:r>
            <a:r>
              <a:rPr b="0" lang="en-US" sz="1500" spc="-1" strike="noStrike">
                <a:solidFill>
                  <a:srgbClr val="92d050"/>
                </a:solidFill>
                <a:latin typeface="Consolas"/>
              </a:rPr>
              <a:t> and the software industry alike</a:t>
            </a:r>
            <a:endParaRPr b="0" lang="en-US" sz="1500" spc="-1" strike="noStrike">
              <a:solidFill>
                <a:srgbClr val="000000"/>
              </a:solidFill>
              <a:latin typeface="Calibri"/>
            </a:endParaRPr>
          </a:p>
          <a:p>
            <a:pPr marL="743040" indent="-342720">
              <a:lnSpc>
                <a:spcPct val="100000"/>
              </a:lnSpc>
              <a:spcBef>
                <a:spcPts val="300"/>
              </a:spcBef>
              <a:buClr>
                <a:srgbClr val="92d050"/>
              </a:buClr>
              <a:buFont typeface="Wingdings" charset="2"/>
              <a:buChar char=""/>
            </a:pPr>
            <a:r>
              <a:rPr b="0" lang="en-US" sz="1500" spc="-1" strike="noStrike">
                <a:solidFill>
                  <a:srgbClr val="92d050"/>
                </a:solidFill>
                <a:latin typeface="Consolas"/>
              </a:rPr>
              <a:t>Whose most significant impact in Latin America is not unlicensed financial gain through theft of intellectual property, but rather </a:t>
            </a:r>
            <a:r>
              <a:rPr b="0" lang="en-US" sz="1500" spc="-1" strike="noStrike">
                <a:solidFill>
                  <a:srgbClr val="92d050"/>
                </a:solidFill>
                <a:latin typeface="Consolas"/>
              </a:rPr>
              <a:t> </a:t>
            </a:r>
            <a:endParaRPr b="0" lang="en-US" sz="1500" spc="-1" strike="noStrike">
              <a:solidFill>
                <a:srgbClr val="000000"/>
              </a:solidFill>
              <a:latin typeface="Calibri"/>
            </a:endParaRPr>
          </a:p>
        </p:txBody>
      </p:sp>
      <p:pic>
        <p:nvPicPr>
          <p:cNvPr id="254" name="Picture 2" descr=""/>
          <p:cNvPicPr/>
          <p:nvPr/>
        </p:nvPicPr>
        <p:blipFill>
          <a:blip r:embed="rId1"/>
          <a:stretch/>
        </p:blipFill>
        <p:spPr>
          <a:xfrm>
            <a:off x="0" y="4304880"/>
            <a:ext cx="4814280" cy="2552760"/>
          </a:xfrm>
          <a:prstGeom prst="rect">
            <a:avLst/>
          </a:prstGeom>
          <a:ln>
            <a:noFill/>
          </a:ln>
        </p:spPr>
      </p:pic>
      <p:pic>
        <p:nvPicPr>
          <p:cNvPr id="255" name="Picture 4" descr=""/>
          <p:cNvPicPr/>
          <p:nvPr/>
        </p:nvPicPr>
        <p:blipFill>
          <a:blip r:embed="rId2"/>
          <a:stretch/>
        </p:blipFill>
        <p:spPr>
          <a:xfrm>
            <a:off x="5330520" y="4304880"/>
            <a:ext cx="3813120" cy="2552760"/>
          </a:xfrm>
          <a:prstGeom prst="rect">
            <a:avLst/>
          </a:prstGeom>
          <a:ln>
            <a:noFill/>
          </a:ln>
        </p:spPr>
      </p:pic>
    </p:spTree>
  </p:cSld>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253">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53">
                                            <p:txEl>
                                              <p:pRg st="2" end="2"/>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53">
                                            <p:txEl>
                                              <p:pRg st="3" end="3"/>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53">
                                            <p:txEl>
                                              <p:pRg st="4" end="4"/>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253">
                                            <p:txEl>
                                              <p:pRg st="5" end="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253">
                                            <p:txEl>
                                              <p:pRg st="6" end="6"/>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53">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1" descr=""/>
          <p:cNvPicPr/>
          <p:nvPr/>
        </p:nvPicPr>
        <p:blipFill>
          <a:blip r:embed="rId1"/>
          <a:stretch/>
        </p:blipFill>
        <p:spPr>
          <a:xfrm>
            <a:off x="0" y="380880"/>
            <a:ext cx="9143640" cy="6095520"/>
          </a:xfrm>
          <a:prstGeom prst="rect">
            <a:avLst/>
          </a:prstGeom>
          <a:ln>
            <a:noFill/>
          </a:ln>
        </p:spPr>
      </p:pic>
      <p:sp>
        <p:nvSpPr>
          <p:cNvPr id="138" name="CustomShape 1"/>
          <p:cNvSpPr/>
          <p:nvPr/>
        </p:nvSpPr>
        <p:spPr>
          <a:xfrm>
            <a:off x="6667560" y="138492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
        <p:nvSpPr>
          <p:cNvPr id="139" name="CustomShape 2"/>
          <p:cNvSpPr/>
          <p:nvPr/>
        </p:nvSpPr>
        <p:spPr>
          <a:xfrm>
            <a:off x="1476360" y="111240"/>
            <a:ext cx="7238520" cy="6873480"/>
          </a:xfrm>
          <a:prstGeom prst="noSmoking">
            <a:avLst>
              <a:gd name="adj" fmla="val 18750"/>
            </a:avLst>
          </a:prstGeom>
          <a:solidFill>
            <a:srgbClr val="ff0000"/>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2259000" y="0"/>
            <a:ext cx="6884640" cy="6857640"/>
          </a:xfrm>
          <a:prstGeom prst="rect">
            <a:avLst/>
          </a:prstGeom>
          <a:noFill/>
          <a:ln>
            <a:noFill/>
          </a:ln>
        </p:spPr>
        <p:txBody>
          <a:bodyPr>
            <a:normAutofit/>
          </a:bodyPr>
          <a:p>
            <a:pPr>
              <a:lnSpc>
                <a:spcPct val="100000"/>
              </a:lnSpc>
              <a:spcBef>
                <a:spcPts val="921"/>
              </a:spcBef>
            </a:pPr>
            <a:r>
              <a:rPr b="0" lang="en-US" sz="4600" spc="-1" strike="noStrike">
                <a:solidFill>
                  <a:srgbClr val="92d050"/>
                </a:solidFill>
                <a:latin typeface="Consolas"/>
              </a:rPr>
              <a:t>The story of American arts in the twenty-first century might be told in terms of</a:t>
            </a:r>
            <a:r>
              <a:rPr b="0" lang="en-US" sz="4600" spc="-1" strike="noStrike">
                <a:solidFill>
                  <a:srgbClr val="ffc000"/>
                </a:solidFill>
                <a:latin typeface="Consolas"/>
              </a:rPr>
              <a:t> </a:t>
            </a:r>
            <a:r>
              <a:rPr b="1" lang="en-US" sz="4600" spc="-1" strike="noStrike">
                <a:solidFill>
                  <a:srgbClr val="ffff00"/>
                </a:solidFill>
                <a:latin typeface="Consolas"/>
              </a:rPr>
              <a:t>the public reemergence of grassroots creativity</a:t>
            </a:r>
            <a:r>
              <a:rPr b="0" lang="en-US" sz="4600" spc="-1" strike="noStrike">
                <a:solidFill>
                  <a:srgbClr val="ffc000"/>
                </a:solidFill>
                <a:latin typeface="Consolas"/>
              </a:rPr>
              <a:t> </a:t>
            </a:r>
            <a:r>
              <a:rPr b="0" lang="en-US" sz="4600" spc="-1" strike="noStrike">
                <a:solidFill>
                  <a:srgbClr val="92d050"/>
                </a:solidFill>
                <a:latin typeface="Consolas"/>
              </a:rPr>
              <a:t>as everyday people take advantage of new technologies that enable them to archive, annotate, appropriate, and recirculate media content. </a:t>
            </a:r>
            <a:endParaRPr b="0" lang="en-US" sz="4600" spc="-1" strike="noStrike">
              <a:solidFill>
                <a:srgbClr val="000000"/>
              </a:solidFill>
              <a:latin typeface="Calibri"/>
            </a:endParaRPr>
          </a:p>
          <a:p>
            <a:pPr>
              <a:lnSpc>
                <a:spcPct val="100000"/>
              </a:lnSpc>
              <a:spcBef>
                <a:spcPts val="921"/>
              </a:spcBef>
            </a:pPr>
            <a:endParaRPr b="0" lang="en-US" sz="4600" spc="-1" strike="noStrike">
              <a:solidFill>
                <a:srgbClr val="000000"/>
              </a:solidFill>
              <a:latin typeface="Calibri"/>
            </a:endParaRPr>
          </a:p>
          <a:p>
            <a:pPr>
              <a:lnSpc>
                <a:spcPct val="100000"/>
              </a:lnSpc>
              <a:spcBef>
                <a:spcPts val="921"/>
              </a:spcBef>
            </a:pPr>
            <a:r>
              <a:rPr b="0" lang="en-US" sz="4600" spc="-1" strike="noStrike">
                <a:solidFill>
                  <a:srgbClr val="92d050"/>
                </a:solidFill>
                <a:latin typeface="Consolas"/>
              </a:rPr>
              <a:t>[…] a thriving culture needs</a:t>
            </a:r>
            <a:r>
              <a:rPr b="0" lang="en-US" sz="4600" spc="-1" strike="noStrike">
                <a:solidFill>
                  <a:srgbClr val="ffc000"/>
                </a:solidFill>
                <a:latin typeface="Consolas"/>
              </a:rPr>
              <a:t> </a:t>
            </a:r>
            <a:r>
              <a:rPr b="1" lang="en-US" sz="4600" spc="-1" strike="noStrike">
                <a:solidFill>
                  <a:srgbClr val="ffff00"/>
                </a:solidFill>
                <a:latin typeface="Consolas"/>
              </a:rPr>
              <a:t>spaces where people can do bad art, get feedback, and get better</a:t>
            </a:r>
            <a:r>
              <a:rPr b="0" lang="en-US" sz="4600" spc="-1" strike="noStrike">
                <a:solidFill>
                  <a:srgbClr val="92d050"/>
                </a:solidFill>
                <a:latin typeface="Consolas"/>
              </a:rPr>
              <a:t>. […] Much of it will be </a:t>
            </a:r>
            <a:r>
              <a:rPr b="0" lang="en-US" sz="4500" spc="-1" strike="noStrike">
                <a:solidFill>
                  <a:srgbClr val="92d050"/>
                </a:solidFill>
                <a:latin typeface="Consolas"/>
              </a:rPr>
              <a:t>good enough to </a:t>
            </a:r>
            <a:r>
              <a:rPr b="1" lang="en-US" sz="4600" spc="-1" strike="noStrike">
                <a:solidFill>
                  <a:srgbClr val="ffff00"/>
                </a:solidFill>
                <a:latin typeface="Consolas"/>
              </a:rPr>
              <a:t>engage the interest of some modest public, to inspire someone else to create</a:t>
            </a:r>
            <a:r>
              <a:rPr b="0" lang="en-US" sz="4600" spc="-1" strike="noStrike">
                <a:solidFill>
                  <a:srgbClr val="92d050"/>
                </a:solidFill>
                <a:latin typeface="Consolas"/>
              </a:rPr>
              <a:t>, to provide new content which, when polished through many hands, may turn into something more valuable down the line. </a:t>
            </a:r>
            <a:endParaRPr b="0" lang="en-US" sz="4600" spc="-1" strike="noStrike">
              <a:solidFill>
                <a:srgbClr val="000000"/>
              </a:solidFill>
              <a:latin typeface="Calibri"/>
            </a:endParaRPr>
          </a:p>
          <a:p>
            <a:pPr>
              <a:lnSpc>
                <a:spcPct val="100000"/>
              </a:lnSpc>
              <a:spcBef>
                <a:spcPts val="921"/>
              </a:spcBef>
            </a:pPr>
            <a:endParaRPr b="0" lang="en-US" sz="4600" spc="-1" strike="noStrike">
              <a:solidFill>
                <a:srgbClr val="000000"/>
              </a:solidFill>
              <a:latin typeface="Calibri"/>
            </a:endParaRPr>
          </a:p>
          <a:p>
            <a:pPr>
              <a:lnSpc>
                <a:spcPct val="100000"/>
              </a:lnSpc>
              <a:spcBef>
                <a:spcPts val="921"/>
              </a:spcBef>
            </a:pPr>
            <a:r>
              <a:rPr b="0" lang="en-US" sz="4600" spc="-1" strike="noStrike">
                <a:solidFill>
                  <a:srgbClr val="92d050"/>
                </a:solidFill>
                <a:latin typeface="Consolas"/>
              </a:rPr>
              <a:t>[…] </a:t>
            </a:r>
            <a:r>
              <a:rPr b="0" lang="en-US" sz="4500" spc="-1" strike="noStrike">
                <a:solidFill>
                  <a:srgbClr val="92d050"/>
                </a:solidFill>
                <a:latin typeface="Consolas"/>
              </a:rPr>
              <a:t>much of what the public creates </a:t>
            </a:r>
            <a:r>
              <a:rPr b="1" lang="en-US" sz="4600" spc="-1" strike="noStrike">
                <a:solidFill>
                  <a:srgbClr val="ffff00"/>
                </a:solidFill>
                <a:latin typeface="Consolas"/>
              </a:rPr>
              <a:t>models itself after, exists in dialogue with, reacts to or against, and/or otherwise repurposes materials drawn from commercial culture</a:t>
            </a:r>
            <a:r>
              <a:rPr b="0" lang="en-US" sz="4600" spc="-1" strike="noStrike">
                <a:solidFill>
                  <a:srgbClr val="92d050"/>
                </a:solidFill>
                <a:latin typeface="Consolas"/>
              </a:rPr>
              <a:t>. (137)</a:t>
            </a:r>
            <a:endParaRPr b="0" lang="en-US" sz="4600" spc="-1" strike="noStrike">
              <a:solidFill>
                <a:srgbClr val="000000"/>
              </a:solidFill>
              <a:latin typeface="Calibri"/>
            </a:endParaRPr>
          </a:p>
          <a:p>
            <a:pPr>
              <a:lnSpc>
                <a:spcPct val="100000"/>
              </a:lnSpc>
              <a:spcBef>
                <a:spcPts val="561"/>
              </a:spcBef>
            </a:pPr>
            <a:endParaRPr b="0" lang="en-US" sz="4600" spc="-1" strike="noStrike">
              <a:solidFill>
                <a:srgbClr val="000000"/>
              </a:solidFill>
              <a:latin typeface="Calibri"/>
            </a:endParaRPr>
          </a:p>
          <a:p>
            <a:pPr>
              <a:lnSpc>
                <a:spcPct val="100000"/>
              </a:lnSpc>
              <a:spcBef>
                <a:spcPts val="561"/>
              </a:spcBef>
            </a:pPr>
            <a:endParaRPr b="0" lang="en-US" sz="4600" spc="-1" strike="noStrike">
              <a:solidFill>
                <a:srgbClr val="000000"/>
              </a:solidFill>
              <a:latin typeface="Calibri"/>
            </a:endParaRPr>
          </a:p>
          <a:p>
            <a:pPr>
              <a:lnSpc>
                <a:spcPct val="100000"/>
              </a:lnSpc>
              <a:spcBef>
                <a:spcPts val="561"/>
              </a:spcBef>
            </a:pPr>
            <a:endParaRPr b="0" lang="en-US" sz="4600" spc="-1" strike="noStrike">
              <a:solidFill>
                <a:srgbClr val="000000"/>
              </a:solidFill>
              <a:latin typeface="Calibri"/>
            </a:endParaRPr>
          </a:p>
          <a:p>
            <a:pPr>
              <a:lnSpc>
                <a:spcPct val="100000"/>
              </a:lnSpc>
              <a:spcBef>
                <a:spcPts val="561"/>
              </a:spcBef>
            </a:pPr>
            <a:endParaRPr b="0" lang="en-US" sz="4600" spc="-1" strike="noStrike">
              <a:solidFill>
                <a:srgbClr val="000000"/>
              </a:solidFill>
              <a:latin typeface="Calibri"/>
            </a:endParaRPr>
          </a:p>
          <a:p>
            <a:pPr>
              <a:lnSpc>
                <a:spcPct val="100000"/>
              </a:lnSpc>
              <a:spcBef>
                <a:spcPts val="901"/>
              </a:spcBef>
            </a:pPr>
            <a:r>
              <a:rPr b="1" lang="en-US" sz="4500" spc="-1" strike="noStrike">
                <a:solidFill>
                  <a:srgbClr val="000000"/>
                </a:solidFill>
                <a:latin typeface="Consolas"/>
              </a:rPr>
              <a:t>Henry Jenkins</a:t>
            </a:r>
            <a:endParaRPr b="0" lang="en-US" sz="4500" spc="-1" strike="noStrike">
              <a:solidFill>
                <a:srgbClr val="000000"/>
              </a:solidFill>
              <a:latin typeface="Calibri"/>
            </a:endParaRPr>
          </a:p>
          <a:p>
            <a:pPr>
              <a:lnSpc>
                <a:spcPct val="100000"/>
              </a:lnSpc>
              <a:spcBef>
                <a:spcPts val="901"/>
              </a:spcBef>
            </a:pPr>
            <a:r>
              <a:rPr b="0" i="1" lang="en-US" sz="4500" spc="-1" strike="noStrike">
                <a:solidFill>
                  <a:srgbClr val="000000"/>
                </a:solidFill>
                <a:latin typeface="Consolas"/>
              </a:rPr>
              <a:t>Convergence Culture: Where Old and New Media Collide</a:t>
            </a:r>
            <a:r>
              <a:rPr b="0" lang="en-US" sz="4500" spc="-1" strike="noStrike">
                <a:solidFill>
                  <a:srgbClr val="000000"/>
                </a:solidFill>
                <a:latin typeface="Consolas"/>
              </a:rPr>
              <a:t> </a:t>
            </a:r>
            <a:endParaRPr b="0" lang="en-US" sz="4500" spc="-1" strike="noStrike">
              <a:solidFill>
                <a:srgbClr val="000000"/>
              </a:solidFill>
              <a:latin typeface="Calibri"/>
            </a:endParaRPr>
          </a:p>
          <a:p>
            <a:pPr>
              <a:lnSpc>
                <a:spcPct val="100000"/>
              </a:lnSpc>
              <a:spcBef>
                <a:spcPts val="901"/>
              </a:spcBef>
            </a:pPr>
            <a:r>
              <a:rPr b="0" lang="en-US" sz="4500" spc="-1" strike="noStrike">
                <a:solidFill>
                  <a:srgbClr val="000000"/>
                </a:solidFill>
                <a:latin typeface="Consolas"/>
              </a:rPr>
              <a:t>New York University Press, 2006</a:t>
            </a:r>
            <a:endParaRPr b="0" lang="en-US" sz="4500" spc="-1" strike="noStrike">
              <a:solidFill>
                <a:srgbClr val="000000"/>
              </a:solidFill>
              <a:latin typeface="Calibri"/>
            </a:endParaRPr>
          </a:p>
        </p:txBody>
      </p:sp>
      <p:pic>
        <p:nvPicPr>
          <p:cNvPr id="257" name="Picture 2" descr=""/>
          <p:cNvPicPr/>
          <p:nvPr/>
        </p:nvPicPr>
        <p:blipFill>
          <a:blip r:embed="rId1"/>
          <a:stretch/>
        </p:blipFill>
        <p:spPr>
          <a:xfrm>
            <a:off x="0" y="382680"/>
            <a:ext cx="2258640" cy="340416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2" descr=""/>
          <p:cNvPicPr/>
          <p:nvPr/>
        </p:nvPicPr>
        <p:blipFill>
          <a:blip r:embed="rId1"/>
          <a:stretch/>
        </p:blipFill>
        <p:spPr>
          <a:xfrm>
            <a:off x="-4155120" y="1563480"/>
            <a:ext cx="7619760" cy="4752720"/>
          </a:xfrm>
          <a:prstGeom prst="rect">
            <a:avLst/>
          </a:prstGeom>
          <a:ln>
            <a:noFill/>
          </a:ln>
        </p:spPr>
      </p:pic>
      <p:pic>
        <p:nvPicPr>
          <p:cNvPr id="259" name="Picture 4" descr=""/>
          <p:cNvPicPr/>
          <p:nvPr/>
        </p:nvPicPr>
        <p:blipFill>
          <a:blip r:embed="rId2"/>
          <a:stretch/>
        </p:blipFill>
        <p:spPr>
          <a:xfrm>
            <a:off x="4186440" y="1563480"/>
            <a:ext cx="4762080" cy="3638160"/>
          </a:xfrm>
          <a:prstGeom prst="rect">
            <a:avLst/>
          </a:prstGeom>
          <a:ln>
            <a:noFill/>
          </a:ln>
        </p:spPr>
      </p:pic>
      <p:sp>
        <p:nvSpPr>
          <p:cNvPr id="260" name="TextShape 1"/>
          <p:cNvSpPr txBox="1"/>
          <p:nvPr/>
        </p:nvSpPr>
        <p:spPr>
          <a:xfrm>
            <a:off x="921960" y="5663880"/>
            <a:ext cx="1240920" cy="654480"/>
          </a:xfrm>
          <a:prstGeom prst="rect">
            <a:avLst/>
          </a:prstGeom>
          <a:noFill/>
          <a:ln>
            <a:noFill/>
          </a:ln>
        </p:spPr>
        <p:txBody>
          <a:bodyPr>
            <a:normAutofit/>
          </a:bodyPr>
          <a:p>
            <a:pPr algn="ctr">
              <a:lnSpc>
                <a:spcPct val="100000"/>
              </a:lnSpc>
              <a:spcBef>
                <a:spcPts val="561"/>
              </a:spcBef>
            </a:pPr>
            <a:endParaRPr b="0" lang="en-US" sz="3200" spc="-1" strike="noStrike">
              <a:solidFill>
                <a:srgbClr val="000000"/>
              </a:solidFill>
              <a:latin typeface="Calibri"/>
            </a:endParaRPr>
          </a:p>
          <a:p>
            <a:pPr>
              <a:lnSpc>
                <a:spcPct val="100000"/>
              </a:lnSpc>
              <a:spcBef>
                <a:spcPts val="660"/>
              </a:spcBef>
            </a:pPr>
            <a:endParaRPr b="0" lang="en-US" sz="3200" spc="-1" strike="noStrike">
              <a:solidFill>
                <a:srgbClr val="000000"/>
              </a:solidFill>
              <a:latin typeface="Calibri"/>
            </a:endParaRPr>
          </a:p>
        </p:txBody>
      </p:sp>
      <p:sp>
        <p:nvSpPr>
          <p:cNvPr id="261" name="CustomShape 2"/>
          <p:cNvSpPr/>
          <p:nvPr/>
        </p:nvSpPr>
        <p:spPr>
          <a:xfrm>
            <a:off x="2197080" y="277560"/>
            <a:ext cx="527364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Mônica no Castelo do Dragão </a:t>
            </a:r>
            <a:endParaRPr b="0" lang="en-US" sz="2000" spc="-1" strike="noStrike">
              <a:latin typeface="Arial"/>
            </a:endParaRPr>
          </a:p>
          <a:p>
            <a:pPr algn="ctr">
              <a:lnSpc>
                <a:spcPct val="100000"/>
              </a:lnSpc>
              <a:spcBef>
                <a:spcPts val="400"/>
              </a:spcBef>
            </a:pPr>
            <a:r>
              <a:rPr b="1" i="1" lang="en-US" sz="2000" spc="-1" strike="noStrike">
                <a:solidFill>
                  <a:srgbClr val="ffffff"/>
                </a:solidFill>
                <a:latin typeface="Consolas"/>
              </a:rPr>
              <a:t>(Monica in the Dragon’s Castle)</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TecToy 1991</a:t>
            </a:r>
            <a:endParaRPr b="0" lang="en-US" sz="2000" spc="-1" strike="noStrike">
              <a:latin typeface="Arial"/>
            </a:endParaRPr>
          </a:p>
          <a:p>
            <a:pPr>
              <a:lnSpc>
                <a:spcPct val="100000"/>
              </a:lnSpc>
              <a:spcBef>
                <a:spcPts val="360"/>
              </a:spcBef>
            </a:pPr>
            <a:endParaRPr b="0" lang="en-US" sz="20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Picture 10" descr=""/>
          <p:cNvPicPr/>
          <p:nvPr/>
        </p:nvPicPr>
        <p:blipFill>
          <a:blip r:embed="rId1"/>
          <a:stretch/>
        </p:blipFill>
        <p:spPr>
          <a:xfrm>
            <a:off x="2905560" y="1469160"/>
            <a:ext cx="6667200" cy="3742920"/>
          </a:xfrm>
          <a:prstGeom prst="rect">
            <a:avLst/>
          </a:prstGeom>
          <a:ln>
            <a:noFill/>
          </a:ln>
        </p:spPr>
      </p:pic>
      <p:pic>
        <p:nvPicPr>
          <p:cNvPr id="263" name="Picture 6" descr=""/>
          <p:cNvPicPr/>
          <p:nvPr/>
        </p:nvPicPr>
        <p:blipFill>
          <a:blip r:embed="rId2"/>
          <a:stretch/>
        </p:blipFill>
        <p:spPr>
          <a:xfrm>
            <a:off x="155520" y="1159560"/>
            <a:ext cx="3314520" cy="4362120"/>
          </a:xfrm>
          <a:prstGeom prst="rect">
            <a:avLst/>
          </a:prstGeom>
          <a:ln>
            <a:noFill/>
          </a:ln>
        </p:spPr>
      </p:pic>
      <p:sp>
        <p:nvSpPr>
          <p:cNvPr id="264" name="TextShape 1"/>
          <p:cNvSpPr txBox="1"/>
          <p:nvPr/>
        </p:nvSpPr>
        <p:spPr>
          <a:xfrm>
            <a:off x="1812960" y="338040"/>
            <a:ext cx="5273640" cy="654480"/>
          </a:xfrm>
          <a:prstGeom prst="rect">
            <a:avLst/>
          </a:prstGeom>
          <a:noFill/>
          <a:ln>
            <a:noFill/>
          </a:ln>
        </p:spPr>
        <p:txBody>
          <a:bodyPr>
            <a:normAutofit/>
          </a:bodyPr>
          <a:p>
            <a:pPr algn="ctr">
              <a:lnSpc>
                <a:spcPct val="100000"/>
              </a:lnSpc>
              <a:spcBef>
                <a:spcPts val="561"/>
              </a:spcBef>
            </a:pPr>
            <a:r>
              <a:rPr b="1" i="1" lang="en-US" sz="2800" spc="-1" strike="noStrike">
                <a:solidFill>
                  <a:srgbClr val="ffffff"/>
                </a:solidFill>
                <a:latin typeface="Consolas"/>
              </a:rPr>
              <a:t>Wonder Boy in Monster Land</a:t>
            </a:r>
            <a:endParaRPr b="0" lang="en-US" sz="2800" spc="-1" strike="noStrike">
              <a:solidFill>
                <a:srgbClr val="000000"/>
              </a:solidFill>
              <a:latin typeface="Calibri"/>
            </a:endParaRPr>
          </a:p>
          <a:p>
            <a:pPr algn="ctr">
              <a:lnSpc>
                <a:spcPct val="100000"/>
              </a:lnSpc>
              <a:spcBef>
                <a:spcPts val="561"/>
              </a:spcBef>
            </a:pPr>
            <a:r>
              <a:rPr b="1" lang="en-US" sz="2800" spc="-1" strike="noStrike">
                <a:solidFill>
                  <a:srgbClr val="ffffff"/>
                </a:solidFill>
                <a:latin typeface="Consolas"/>
              </a:rPr>
              <a:t>Sega 1988</a:t>
            </a:r>
            <a:endParaRPr b="0" lang="en-US" sz="2800" spc="-1" strike="noStrike">
              <a:solidFill>
                <a:srgbClr val="000000"/>
              </a:solidFill>
              <a:latin typeface="Calibri"/>
            </a:endParaRPr>
          </a:p>
          <a:p>
            <a:pPr>
              <a:lnSpc>
                <a:spcPct val="100000"/>
              </a:lnSpc>
              <a:spcBef>
                <a:spcPts val="660"/>
              </a:spcBef>
            </a:pPr>
            <a:endParaRPr b="0" lang="en-US" sz="2800" spc="-1" strike="noStrike">
              <a:solidFill>
                <a:srgbClr val="000000"/>
              </a:solidFill>
              <a:latin typeface="Calibri"/>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Picture 2" descr=""/>
          <p:cNvPicPr/>
          <p:nvPr/>
        </p:nvPicPr>
        <p:blipFill>
          <a:blip r:embed="rId1"/>
          <a:stretch/>
        </p:blipFill>
        <p:spPr>
          <a:xfrm>
            <a:off x="43560" y="1259640"/>
            <a:ext cx="3174480" cy="4497480"/>
          </a:xfrm>
          <a:prstGeom prst="rect">
            <a:avLst/>
          </a:prstGeom>
          <a:ln>
            <a:noFill/>
          </a:ln>
        </p:spPr>
      </p:pic>
      <p:sp>
        <p:nvSpPr>
          <p:cNvPr id="266" name="CustomShape 1"/>
          <p:cNvSpPr/>
          <p:nvPr/>
        </p:nvSpPr>
        <p:spPr>
          <a:xfrm>
            <a:off x="1242000" y="0"/>
            <a:ext cx="6732360" cy="1159560"/>
          </a:xfrm>
          <a:prstGeom prst="rect">
            <a:avLst/>
          </a:prstGeom>
          <a:noFill/>
          <a:ln>
            <a:noFill/>
          </a:ln>
        </p:spPr>
        <p:style>
          <a:lnRef idx="0"/>
          <a:fillRef idx="0"/>
          <a:effectRef idx="0"/>
          <a:fontRef idx="minor"/>
        </p:style>
        <p:txBody>
          <a:bodyPr>
            <a:normAutofit/>
          </a:bodyPr>
          <a:p>
            <a:pPr algn="ctr">
              <a:lnSpc>
                <a:spcPct val="100000"/>
              </a:lnSpc>
              <a:spcBef>
                <a:spcPts val="400"/>
              </a:spcBef>
            </a:pPr>
            <a:r>
              <a:rPr b="1" i="1" lang="en-US" sz="2000" spc="-1" strike="noStrike">
                <a:solidFill>
                  <a:srgbClr val="ffffff"/>
                </a:solidFill>
                <a:latin typeface="Consolas"/>
              </a:rPr>
              <a:t>Chapolim x Dracula. Um Duelo Assustador (Chapulín vs. Dracula: A Frightening Duel)</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TecToy 1989</a:t>
            </a:r>
            <a:endParaRPr b="0" lang="en-US" sz="2000" spc="-1" strike="noStrike">
              <a:latin typeface="Arial"/>
            </a:endParaRPr>
          </a:p>
          <a:p>
            <a:pPr>
              <a:lnSpc>
                <a:spcPct val="100000"/>
              </a:lnSpc>
              <a:spcBef>
                <a:spcPts val="400"/>
              </a:spcBef>
            </a:pPr>
            <a:endParaRPr b="0" lang="en-US" sz="2000" spc="-1" strike="noStrike">
              <a:latin typeface="Arial"/>
            </a:endParaRPr>
          </a:p>
        </p:txBody>
      </p:sp>
      <p:pic>
        <p:nvPicPr>
          <p:cNvPr id="267" name="Picture 10" descr=""/>
          <p:cNvPicPr/>
          <p:nvPr/>
        </p:nvPicPr>
        <p:blipFill>
          <a:blip r:embed="rId2"/>
          <a:stretch/>
        </p:blipFill>
        <p:spPr>
          <a:xfrm>
            <a:off x="3413160" y="1321920"/>
            <a:ext cx="5730480" cy="443520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Picture 4" descr=""/>
          <p:cNvPicPr/>
          <p:nvPr/>
        </p:nvPicPr>
        <p:blipFill>
          <a:blip r:embed="rId1"/>
          <a:stretch/>
        </p:blipFill>
        <p:spPr>
          <a:xfrm>
            <a:off x="0" y="1192320"/>
            <a:ext cx="2854440" cy="4102200"/>
          </a:xfrm>
          <a:prstGeom prst="rect">
            <a:avLst/>
          </a:prstGeom>
          <a:ln>
            <a:noFill/>
          </a:ln>
        </p:spPr>
      </p:pic>
      <p:pic>
        <p:nvPicPr>
          <p:cNvPr id="269" name="Picture 2" descr=""/>
          <p:cNvPicPr/>
          <p:nvPr/>
        </p:nvPicPr>
        <p:blipFill>
          <a:blip r:embed="rId2"/>
          <a:stretch/>
        </p:blipFill>
        <p:spPr>
          <a:xfrm>
            <a:off x="2854800" y="1047240"/>
            <a:ext cx="6288840" cy="4716720"/>
          </a:xfrm>
          <a:prstGeom prst="rect">
            <a:avLst/>
          </a:prstGeom>
          <a:ln>
            <a:noFill/>
          </a:ln>
        </p:spPr>
      </p:pic>
      <p:sp>
        <p:nvSpPr>
          <p:cNvPr id="270" name="TextShape 1"/>
          <p:cNvSpPr txBox="1"/>
          <p:nvPr/>
        </p:nvSpPr>
        <p:spPr>
          <a:xfrm>
            <a:off x="3214800" y="390960"/>
            <a:ext cx="2926440" cy="654480"/>
          </a:xfrm>
          <a:prstGeom prst="rect">
            <a:avLst/>
          </a:prstGeom>
          <a:noFill/>
          <a:ln>
            <a:noFill/>
          </a:ln>
        </p:spPr>
        <p:txBody>
          <a:bodyPr>
            <a:normAutofit/>
          </a:bodyPr>
          <a:p>
            <a:pPr algn="ctr">
              <a:lnSpc>
                <a:spcPct val="100000"/>
              </a:lnSpc>
              <a:spcBef>
                <a:spcPts val="561"/>
              </a:spcBef>
            </a:pPr>
            <a:r>
              <a:rPr b="1" i="1" lang="en-US" sz="2800" spc="-1" strike="noStrike">
                <a:solidFill>
                  <a:srgbClr val="ffffff"/>
                </a:solidFill>
                <a:latin typeface="Consolas"/>
              </a:rPr>
              <a:t>Ghost House</a:t>
            </a:r>
            <a:endParaRPr b="0" lang="en-US" sz="2800" spc="-1" strike="noStrike">
              <a:solidFill>
                <a:srgbClr val="000000"/>
              </a:solidFill>
              <a:latin typeface="Calibri"/>
            </a:endParaRPr>
          </a:p>
          <a:p>
            <a:pPr algn="ctr">
              <a:lnSpc>
                <a:spcPct val="100000"/>
              </a:lnSpc>
              <a:spcBef>
                <a:spcPts val="561"/>
              </a:spcBef>
            </a:pPr>
            <a:r>
              <a:rPr b="1" lang="en-US" sz="2800" spc="-1" strike="noStrike">
                <a:solidFill>
                  <a:srgbClr val="ffffff"/>
                </a:solidFill>
                <a:latin typeface="Consolas"/>
              </a:rPr>
              <a:t>Sega 1986</a:t>
            </a:r>
            <a:endParaRPr b="0" lang="en-US" sz="2800" spc="-1" strike="noStrike">
              <a:solidFill>
                <a:srgbClr val="000000"/>
              </a:solidFill>
              <a:latin typeface="Calibri"/>
            </a:endParaRPr>
          </a:p>
          <a:p>
            <a:pPr>
              <a:lnSpc>
                <a:spcPct val="100000"/>
              </a:lnSpc>
              <a:spcBef>
                <a:spcPts val="660"/>
              </a:spcBef>
            </a:pPr>
            <a:endParaRPr b="0" lang="en-US" sz="2800" spc="-1" strike="noStrike">
              <a:solidFill>
                <a:srgbClr val="000000"/>
              </a:solidFill>
              <a:latin typeface="Calibri"/>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2" descr=""/>
          <p:cNvPicPr/>
          <p:nvPr/>
        </p:nvPicPr>
        <p:blipFill>
          <a:blip r:embed="rId1"/>
          <a:stretch/>
        </p:blipFill>
        <p:spPr>
          <a:xfrm>
            <a:off x="4572000" y="0"/>
            <a:ext cx="4571640" cy="3428640"/>
          </a:xfrm>
          <a:prstGeom prst="rect">
            <a:avLst/>
          </a:prstGeom>
          <a:ln>
            <a:noFill/>
          </a:ln>
        </p:spPr>
      </p:pic>
      <p:pic>
        <p:nvPicPr>
          <p:cNvPr id="272" name="Picture 4" descr=""/>
          <p:cNvPicPr/>
          <p:nvPr/>
        </p:nvPicPr>
        <p:blipFill>
          <a:blip r:embed="rId2"/>
          <a:stretch/>
        </p:blipFill>
        <p:spPr>
          <a:xfrm>
            <a:off x="4572000" y="3497400"/>
            <a:ext cx="4571640" cy="3428640"/>
          </a:xfrm>
          <a:prstGeom prst="rect">
            <a:avLst/>
          </a:prstGeom>
          <a:ln>
            <a:noFill/>
          </a:ln>
        </p:spPr>
      </p:pic>
      <p:pic>
        <p:nvPicPr>
          <p:cNvPr id="273" name="Picture 6" descr=""/>
          <p:cNvPicPr/>
          <p:nvPr/>
        </p:nvPicPr>
        <p:blipFill>
          <a:blip r:embed="rId3"/>
          <a:stretch/>
        </p:blipFill>
        <p:spPr>
          <a:xfrm>
            <a:off x="-111960" y="1714680"/>
            <a:ext cx="4571640" cy="3428640"/>
          </a:xfrm>
          <a:prstGeom prst="rect">
            <a:avLst/>
          </a:prstGeom>
          <a:ln>
            <a:noFill/>
          </a:ln>
        </p:spPr>
      </p:pic>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4" name="Picture 2" descr=""/>
          <p:cNvPicPr/>
          <p:nvPr/>
        </p:nvPicPr>
        <p:blipFill>
          <a:blip r:embed="rId1"/>
          <a:stretch/>
        </p:blipFill>
        <p:spPr>
          <a:xfrm>
            <a:off x="752760" y="1148760"/>
            <a:ext cx="7619760" cy="4343040"/>
          </a:xfrm>
          <a:prstGeom prst="rect">
            <a:avLst/>
          </a:prstGeom>
          <a:ln>
            <a:noFill/>
          </a:ln>
        </p:spPr>
      </p:pic>
      <p:sp>
        <p:nvSpPr>
          <p:cNvPr id="275" name="CustomShape 1"/>
          <p:cNvSpPr/>
          <p:nvPr/>
        </p:nvSpPr>
        <p:spPr>
          <a:xfrm>
            <a:off x="1812960" y="5590440"/>
            <a:ext cx="5273640" cy="1119600"/>
          </a:xfrm>
          <a:prstGeom prst="rect">
            <a:avLst/>
          </a:prstGeom>
          <a:noFill/>
          <a:ln>
            <a:noFill/>
          </a:ln>
        </p:spPr>
        <p:style>
          <a:lnRef idx="0"/>
          <a:fillRef idx="0"/>
          <a:effectRef idx="0"/>
          <a:fontRef idx="minor"/>
        </p:style>
        <p:txBody>
          <a:bodyPr/>
          <a:p>
            <a:pPr algn="ctr">
              <a:lnSpc>
                <a:spcPct val="100000"/>
              </a:lnSpc>
              <a:spcBef>
                <a:spcPts val="400"/>
              </a:spcBef>
            </a:pPr>
            <a:r>
              <a:rPr b="1" lang="en-US" sz="2000" spc="-1" strike="noStrike">
                <a:solidFill>
                  <a:srgbClr val="ffffff"/>
                </a:solidFill>
                <a:latin typeface="Consolas"/>
              </a:rPr>
              <a:t>TEG’s </a:t>
            </a:r>
            <a:r>
              <a:rPr b="1" i="1" lang="en-US" sz="2000" spc="-1" strike="noStrike">
                <a:solidFill>
                  <a:srgbClr val="ffffff"/>
                </a:solidFill>
                <a:latin typeface="Consolas"/>
              </a:rPr>
              <a:t>King of Peru </a:t>
            </a:r>
            <a:r>
              <a:rPr b="1" lang="en-US" sz="2000" spc="-1" strike="noStrike">
                <a:solidFill>
                  <a:srgbClr val="ffffff"/>
                </a:solidFill>
                <a:latin typeface="Consolas"/>
              </a:rPr>
              <a:t>Development Team</a:t>
            </a:r>
            <a:endParaRPr b="0" lang="en-US" sz="2000" spc="-1" strike="noStrike">
              <a:latin typeface="Arial"/>
            </a:endParaRPr>
          </a:p>
          <a:p>
            <a:pPr>
              <a:lnSpc>
                <a:spcPct val="100000"/>
              </a:lnSpc>
              <a:spcBef>
                <a:spcPts val="360"/>
              </a:spcBef>
            </a:pPr>
            <a:endParaRPr b="0" lang="en-US" sz="20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6" name="Picture 1" descr=""/>
          <p:cNvPicPr/>
          <p:nvPr/>
        </p:nvPicPr>
        <p:blipFill>
          <a:blip r:embed="rId1"/>
          <a:stretch/>
        </p:blipFill>
        <p:spPr>
          <a:xfrm>
            <a:off x="435240" y="2069640"/>
            <a:ext cx="3608280" cy="2718360"/>
          </a:xfrm>
          <a:prstGeom prst="rect">
            <a:avLst/>
          </a:prstGeom>
          <a:ln>
            <a:noFill/>
          </a:ln>
        </p:spPr>
      </p:pic>
      <p:pic>
        <p:nvPicPr>
          <p:cNvPr id="277" name="Picture 2" descr=""/>
          <p:cNvPicPr/>
          <p:nvPr/>
        </p:nvPicPr>
        <p:blipFill>
          <a:blip r:embed="rId2"/>
          <a:stretch/>
        </p:blipFill>
        <p:spPr>
          <a:xfrm>
            <a:off x="4572000" y="1714320"/>
            <a:ext cx="4571640" cy="3428640"/>
          </a:xfrm>
          <a:prstGeom prst="rect">
            <a:avLst/>
          </a:prstGeom>
          <a:ln>
            <a:noFill/>
          </a:ln>
        </p:spPr>
      </p:pic>
      <p:sp>
        <p:nvSpPr>
          <p:cNvPr id="278" name="CustomShape 1"/>
          <p:cNvSpPr/>
          <p:nvPr/>
        </p:nvSpPr>
        <p:spPr>
          <a:xfrm>
            <a:off x="1812960" y="739080"/>
            <a:ext cx="527364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Fútbol Excitante (Exciting Soccer)</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TEG 1997</a:t>
            </a:r>
            <a:endParaRPr b="0" lang="en-US" sz="2000" spc="-1" strike="noStrike">
              <a:latin typeface="Arial"/>
            </a:endParaRPr>
          </a:p>
          <a:p>
            <a:pPr>
              <a:lnSpc>
                <a:spcPct val="100000"/>
              </a:lnSpc>
              <a:spcBef>
                <a:spcPts val="360"/>
              </a:spcBef>
            </a:pPr>
            <a:endParaRPr b="0" lang="en-US" sz="20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1" descr=""/>
          <p:cNvPicPr/>
          <p:nvPr/>
        </p:nvPicPr>
        <p:blipFill>
          <a:blip r:embed="rId1"/>
          <a:stretch/>
        </p:blipFill>
        <p:spPr>
          <a:xfrm>
            <a:off x="4302360" y="1902240"/>
            <a:ext cx="4150800" cy="3053520"/>
          </a:xfrm>
          <a:prstGeom prst="rect">
            <a:avLst/>
          </a:prstGeom>
          <a:ln>
            <a:noFill/>
          </a:ln>
        </p:spPr>
      </p:pic>
      <p:pic>
        <p:nvPicPr>
          <p:cNvPr id="280" name="Picture 4" descr=""/>
          <p:cNvPicPr/>
          <p:nvPr/>
        </p:nvPicPr>
        <p:blipFill>
          <a:blip r:embed="rId2"/>
          <a:stretch/>
        </p:blipFill>
        <p:spPr>
          <a:xfrm>
            <a:off x="547560" y="2357280"/>
            <a:ext cx="2857320" cy="2142720"/>
          </a:xfrm>
          <a:prstGeom prst="rect">
            <a:avLst/>
          </a:prstGeom>
          <a:ln>
            <a:noFill/>
          </a:ln>
        </p:spPr>
      </p:pic>
      <p:sp>
        <p:nvSpPr>
          <p:cNvPr id="281" name="CustomShape 1"/>
          <p:cNvSpPr/>
          <p:nvPr/>
        </p:nvSpPr>
        <p:spPr>
          <a:xfrm>
            <a:off x="1242000" y="569520"/>
            <a:ext cx="6732360" cy="1159560"/>
          </a:xfrm>
          <a:prstGeom prst="rect">
            <a:avLst/>
          </a:prstGeom>
          <a:noFill/>
          <a:ln>
            <a:noFill/>
          </a:ln>
        </p:spPr>
        <p:style>
          <a:lnRef idx="0"/>
          <a:fillRef idx="0"/>
          <a:effectRef idx="0"/>
          <a:fontRef idx="minor"/>
        </p:style>
        <p:txBody>
          <a:bodyPr>
            <a:normAutofit/>
          </a:bodyPr>
          <a:p>
            <a:pPr algn="ctr">
              <a:lnSpc>
                <a:spcPct val="100000"/>
              </a:lnSpc>
              <a:spcBef>
                <a:spcPts val="400"/>
              </a:spcBef>
            </a:pPr>
            <a:r>
              <a:rPr b="1" i="1" lang="en-US" sz="2000" spc="-1" strike="noStrike">
                <a:solidFill>
                  <a:srgbClr val="ffffff"/>
                </a:solidFill>
                <a:latin typeface="Consolas"/>
              </a:rPr>
              <a:t>Samba de Oruga (Caterpillar Samba)</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TEG 2003</a:t>
            </a:r>
            <a:endParaRPr b="0" lang="en-US" sz="2000" spc="-1" strike="noStrike">
              <a:latin typeface="Arial"/>
            </a:endParaRPr>
          </a:p>
          <a:p>
            <a:pPr>
              <a:lnSpc>
                <a:spcPct val="100000"/>
              </a:lnSpc>
              <a:spcBef>
                <a:spcPts val="400"/>
              </a:spcBef>
            </a:pPr>
            <a:endParaRPr b="0" lang="en-US" sz="2000" spc="-1" strike="noStrike">
              <a:latin typeface="Arial"/>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2" descr=""/>
          <p:cNvPicPr/>
          <p:nvPr/>
        </p:nvPicPr>
        <p:blipFill>
          <a:blip r:embed="rId1"/>
          <a:stretch/>
        </p:blipFill>
        <p:spPr>
          <a:xfrm>
            <a:off x="2667240" y="2935800"/>
            <a:ext cx="4571640" cy="3428640"/>
          </a:xfrm>
          <a:prstGeom prst="rect">
            <a:avLst/>
          </a:prstGeom>
          <a:ln>
            <a:noFill/>
          </a:ln>
        </p:spPr>
      </p:pic>
      <p:pic>
        <p:nvPicPr>
          <p:cNvPr id="283" name="Picture 6" descr=""/>
          <p:cNvPicPr/>
          <p:nvPr/>
        </p:nvPicPr>
        <p:blipFill>
          <a:blip r:embed="rId2"/>
          <a:stretch/>
        </p:blipFill>
        <p:spPr>
          <a:xfrm>
            <a:off x="3048120" y="963360"/>
            <a:ext cx="3809520" cy="1790280"/>
          </a:xfrm>
          <a:prstGeom prst="rect">
            <a:avLst/>
          </a:prstGeom>
          <a:ln>
            <a:noFill/>
          </a:ln>
        </p:spPr>
      </p:pic>
      <p:sp>
        <p:nvSpPr>
          <p:cNvPr id="284" name="CustomShape 1"/>
          <p:cNvSpPr/>
          <p:nvPr/>
        </p:nvSpPr>
        <p:spPr>
          <a:xfrm>
            <a:off x="1270440" y="145800"/>
            <a:ext cx="6732360" cy="1159560"/>
          </a:xfrm>
          <a:prstGeom prst="rect">
            <a:avLst/>
          </a:prstGeom>
          <a:noFill/>
          <a:ln>
            <a:noFill/>
          </a:ln>
        </p:spPr>
        <p:style>
          <a:lnRef idx="0"/>
          <a:fillRef idx="0"/>
          <a:effectRef idx="0"/>
          <a:fontRef idx="minor"/>
        </p:style>
        <p:txBody>
          <a:bodyPr>
            <a:normAutofit/>
          </a:bodyPr>
          <a:p>
            <a:pPr algn="ctr">
              <a:lnSpc>
                <a:spcPct val="100000"/>
              </a:lnSpc>
              <a:spcBef>
                <a:spcPts val="400"/>
              </a:spcBef>
            </a:pPr>
            <a:r>
              <a:rPr b="1" i="1" lang="en-US" sz="2000" spc="-1" strike="noStrike">
                <a:solidFill>
                  <a:srgbClr val="ffffff"/>
                </a:solidFill>
                <a:latin typeface="Consolas"/>
              </a:rPr>
              <a:t>The King of Peru 2</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TEG 2003</a:t>
            </a:r>
            <a:endParaRPr b="0" lang="en-US" sz="2000" spc="-1" strike="noStrike">
              <a:latin typeface="Arial"/>
            </a:endParaRPr>
          </a:p>
          <a:p>
            <a:pPr>
              <a:lnSpc>
                <a:spcPct val="100000"/>
              </a:lnSpc>
              <a:spcBef>
                <a:spcPts val="400"/>
              </a:spcBef>
            </a:pPr>
            <a:endParaRPr b="0" lang="en-US" sz="2000" spc="-1" strike="noStrike">
              <a:latin typeface="Arial"/>
            </a:endParaRPr>
          </a:p>
        </p:txBody>
      </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1" descr=""/>
          <p:cNvPicPr/>
          <p:nvPr/>
        </p:nvPicPr>
        <p:blipFill>
          <a:blip r:embed="rId1"/>
          <a:stretch/>
        </p:blipFill>
        <p:spPr>
          <a:xfrm>
            <a:off x="2451240" y="254160"/>
            <a:ext cx="4241520" cy="6349680"/>
          </a:xfrm>
          <a:prstGeom prst="rect">
            <a:avLst/>
          </a:prstGeom>
          <a:ln>
            <a:noFill/>
          </a:ln>
        </p:spPr>
      </p:pic>
      <p:sp>
        <p:nvSpPr>
          <p:cNvPr id="141" name="CustomShape 1"/>
          <p:cNvSpPr/>
          <p:nvPr/>
        </p:nvSpPr>
        <p:spPr>
          <a:xfrm>
            <a:off x="4032360" y="77400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2259000" y="218160"/>
            <a:ext cx="6229440" cy="6857640"/>
          </a:xfrm>
          <a:prstGeom prst="rect">
            <a:avLst/>
          </a:prstGeom>
          <a:noFill/>
          <a:ln>
            <a:noFill/>
          </a:ln>
        </p:spPr>
        <p:txBody>
          <a:bodyPr>
            <a:normAutofit/>
          </a:bodyPr>
          <a:p>
            <a:pPr>
              <a:lnSpc>
                <a:spcPct val="100000"/>
              </a:lnSpc>
              <a:spcBef>
                <a:spcPts val="981"/>
              </a:spcBef>
            </a:pPr>
            <a:r>
              <a:rPr b="1" lang="en-US" sz="4900" spc="-1" strike="noStrike">
                <a:solidFill>
                  <a:srgbClr val="92d050"/>
                </a:solidFill>
                <a:latin typeface="Consolas"/>
              </a:rPr>
              <a:t>Modding: </a:t>
            </a:r>
            <a:r>
              <a:rPr b="1" lang="en-US" sz="4900" spc="-1" strike="noStrike">
                <a:solidFill>
                  <a:srgbClr val="ffff00"/>
                </a:solidFill>
                <a:latin typeface="Consolas"/>
              </a:rPr>
              <a:t>various ways of extending and altering officially released computer games, their graphics, sounds and characters, with custom-produced content. </a:t>
            </a:r>
            <a:endParaRPr b="0" lang="en-US" sz="4900" spc="-1" strike="noStrike">
              <a:solidFill>
                <a:srgbClr val="000000"/>
              </a:solidFill>
              <a:latin typeface="Calibri"/>
            </a:endParaRPr>
          </a:p>
          <a:p>
            <a:pPr>
              <a:lnSpc>
                <a:spcPct val="100000"/>
              </a:lnSpc>
              <a:spcBef>
                <a:spcPts val="981"/>
              </a:spcBef>
            </a:pPr>
            <a:endParaRPr b="0" lang="en-US" sz="4900" spc="-1" strike="noStrike">
              <a:solidFill>
                <a:srgbClr val="000000"/>
              </a:solidFill>
              <a:latin typeface="Calibri"/>
            </a:endParaRPr>
          </a:p>
          <a:p>
            <a:pPr>
              <a:lnSpc>
                <a:spcPct val="100000"/>
              </a:lnSpc>
              <a:spcBef>
                <a:spcPts val="981"/>
              </a:spcBef>
            </a:pPr>
            <a:r>
              <a:rPr b="0" lang="en-US" sz="4900" spc="-1" strike="noStrike">
                <a:solidFill>
                  <a:srgbClr val="92d050"/>
                </a:solidFill>
                <a:latin typeface="Consolas"/>
              </a:rPr>
              <a:t>Modding can also mean creating new game mechanics and new gameplay levels (maps) to the point </a:t>
            </a:r>
            <a:r>
              <a:rPr b="1" lang="en-US" sz="4900" spc="-1" strike="noStrike">
                <a:solidFill>
                  <a:srgbClr val="ffff00"/>
                </a:solidFill>
                <a:latin typeface="Consolas"/>
              </a:rPr>
              <a:t>where the original game transforms into a completely new title</a:t>
            </a:r>
            <a:r>
              <a:rPr b="0" lang="en-US" sz="4900" spc="-1" strike="noStrike">
                <a:solidFill>
                  <a:srgbClr val="92d050"/>
                </a:solidFill>
                <a:latin typeface="Consolas"/>
              </a:rPr>
              <a:t>.</a:t>
            </a:r>
            <a:r>
              <a:rPr b="0" lang="en-US" sz="4900" spc="-1" strike="noStrike">
                <a:solidFill>
                  <a:srgbClr val="ffc000"/>
                </a:solidFill>
                <a:latin typeface="Consolas"/>
              </a:rPr>
              <a:t>  </a:t>
            </a:r>
            <a:endParaRPr b="0" lang="en-US" sz="4900" spc="-1" strike="noStrike">
              <a:solidFill>
                <a:srgbClr val="000000"/>
              </a:solidFill>
              <a:latin typeface="Calibri"/>
            </a:endParaRPr>
          </a:p>
          <a:p>
            <a:pPr>
              <a:lnSpc>
                <a:spcPct val="100000"/>
              </a:lnSpc>
              <a:spcBef>
                <a:spcPts val="981"/>
              </a:spcBef>
            </a:pPr>
            <a:endParaRPr b="0" lang="en-US" sz="4900" spc="-1" strike="noStrike">
              <a:solidFill>
                <a:srgbClr val="000000"/>
              </a:solidFill>
              <a:latin typeface="Calibri"/>
            </a:endParaRPr>
          </a:p>
          <a:p>
            <a:pPr>
              <a:lnSpc>
                <a:spcPct val="100000"/>
              </a:lnSpc>
              <a:spcBef>
                <a:spcPts val="981"/>
              </a:spcBef>
            </a:pPr>
            <a:r>
              <a:rPr b="1" lang="en-US" sz="4900" spc="-1" strike="noStrike">
                <a:solidFill>
                  <a:srgbClr val="ffff00"/>
                </a:solidFill>
                <a:latin typeface="Consolas"/>
              </a:rPr>
              <a:t>Modding Scene</a:t>
            </a:r>
            <a:r>
              <a:rPr b="0" lang="en-US" sz="4900" spc="-1" strike="noStrike">
                <a:solidFill>
                  <a:srgbClr val="92d050"/>
                </a:solidFill>
                <a:latin typeface="Consolas"/>
              </a:rPr>
              <a:t>: collaborative networks for sharing modding resources (tools, programs, tutorials, FAQs and general help) and their creations (mods) with other enthusiasts. (12)</a:t>
            </a:r>
            <a:endParaRPr b="0" lang="en-US" sz="4900" spc="-1" strike="noStrike">
              <a:solidFill>
                <a:srgbClr val="000000"/>
              </a:solidFill>
              <a:latin typeface="Calibri"/>
            </a:endParaRPr>
          </a:p>
          <a:p>
            <a:pPr>
              <a:lnSpc>
                <a:spcPct val="100000"/>
              </a:lnSpc>
              <a:spcBef>
                <a:spcPts val="981"/>
              </a:spcBef>
            </a:pPr>
            <a:endParaRPr b="0" lang="en-US" sz="4900" spc="-1" strike="noStrike">
              <a:solidFill>
                <a:srgbClr val="000000"/>
              </a:solidFill>
              <a:latin typeface="Calibri"/>
            </a:endParaRPr>
          </a:p>
          <a:p>
            <a:pPr>
              <a:lnSpc>
                <a:spcPct val="100000"/>
              </a:lnSpc>
              <a:spcBef>
                <a:spcPts val="981"/>
              </a:spcBef>
            </a:pPr>
            <a:r>
              <a:rPr b="0" lang="en-US" sz="4900" spc="-1" strike="noStrike">
                <a:solidFill>
                  <a:srgbClr val="92d050"/>
                </a:solidFill>
                <a:latin typeface="Consolas"/>
              </a:rPr>
              <a:t>Modding is a social activity in which the player’s agency extends beyond an instantiation of the designer’s agency to </a:t>
            </a:r>
            <a:r>
              <a:rPr b="1" lang="en-US" sz="4900" spc="-1" strike="noStrike">
                <a:solidFill>
                  <a:srgbClr val="ffff00"/>
                </a:solidFill>
                <a:latin typeface="Consolas"/>
              </a:rPr>
              <a:t>the authorship of a new artifact</a:t>
            </a:r>
            <a:r>
              <a:rPr b="0" lang="en-US" sz="4900" spc="-1" strike="noStrike">
                <a:solidFill>
                  <a:srgbClr val="ffc000"/>
                </a:solidFill>
                <a:latin typeface="Consolas"/>
              </a:rPr>
              <a:t>. </a:t>
            </a:r>
            <a:r>
              <a:rPr b="0" lang="en-US" sz="4900" spc="-1" strike="noStrike">
                <a:solidFill>
                  <a:srgbClr val="92d050"/>
                </a:solidFill>
                <a:latin typeface="Consolas"/>
              </a:rPr>
              <a:t>(13)</a:t>
            </a:r>
            <a:endParaRPr b="0" lang="en-US" sz="4900" spc="-1" strike="noStrike">
              <a:solidFill>
                <a:srgbClr val="000000"/>
              </a:solidFill>
              <a:latin typeface="Calibri"/>
            </a:endParaRPr>
          </a:p>
          <a:p>
            <a:pPr>
              <a:lnSpc>
                <a:spcPct val="100000"/>
              </a:lnSpc>
              <a:spcBef>
                <a:spcPts val="981"/>
              </a:spcBef>
            </a:pPr>
            <a:endParaRPr b="0" lang="en-US" sz="4900" spc="-1" strike="noStrike">
              <a:solidFill>
                <a:srgbClr val="000000"/>
              </a:solidFill>
              <a:latin typeface="Calibri"/>
            </a:endParaRPr>
          </a:p>
          <a:p>
            <a:pPr>
              <a:lnSpc>
                <a:spcPct val="100000"/>
              </a:lnSpc>
              <a:spcBef>
                <a:spcPts val="981"/>
              </a:spcBef>
            </a:pPr>
            <a:r>
              <a:rPr b="0" lang="en-US" sz="4900" spc="-1" strike="noStrike">
                <a:solidFill>
                  <a:srgbClr val="92d050"/>
                </a:solidFill>
                <a:latin typeface="Consolas"/>
              </a:rPr>
              <a:t>Modding does not only concern the code or the functions of a particular game, but </a:t>
            </a:r>
            <a:r>
              <a:rPr b="1" lang="en-US" sz="4900" spc="-1" strike="noStrike">
                <a:solidFill>
                  <a:srgbClr val="ffff00"/>
                </a:solidFill>
                <a:latin typeface="Consolas"/>
              </a:rPr>
              <a:t>the cultural instrumentalities of modding must be analyzed within the larger technological, economic and political contexts as well</a:t>
            </a:r>
            <a:r>
              <a:rPr b="0" lang="en-US" sz="4900" spc="-1" strike="noStrike">
                <a:solidFill>
                  <a:srgbClr val="92d050"/>
                </a:solidFill>
                <a:latin typeface="Consolas"/>
              </a:rPr>
              <a:t>. (15)</a:t>
            </a:r>
            <a:endParaRPr b="0" lang="en-US" sz="4900" spc="-1" strike="noStrike">
              <a:solidFill>
                <a:srgbClr val="000000"/>
              </a:solidFill>
              <a:latin typeface="Calibri"/>
            </a:endParaRPr>
          </a:p>
          <a:p>
            <a:pPr>
              <a:lnSpc>
                <a:spcPct val="100000"/>
              </a:lnSpc>
              <a:spcBef>
                <a:spcPts val="859"/>
              </a:spcBef>
            </a:pPr>
            <a:endParaRPr b="0" lang="en-US" sz="4900" spc="-1" strike="noStrike">
              <a:solidFill>
                <a:srgbClr val="000000"/>
              </a:solidFill>
              <a:latin typeface="Calibri"/>
            </a:endParaRPr>
          </a:p>
          <a:p>
            <a:pPr>
              <a:lnSpc>
                <a:spcPct val="100000"/>
              </a:lnSpc>
              <a:spcBef>
                <a:spcPts val="859"/>
              </a:spcBef>
            </a:pPr>
            <a:endParaRPr b="0" lang="en-US" sz="4900" spc="-1" strike="noStrike">
              <a:solidFill>
                <a:srgbClr val="000000"/>
              </a:solidFill>
              <a:latin typeface="Calibri"/>
            </a:endParaRPr>
          </a:p>
          <a:p>
            <a:pPr>
              <a:lnSpc>
                <a:spcPct val="100000"/>
              </a:lnSpc>
              <a:spcBef>
                <a:spcPts val="1100"/>
              </a:spcBef>
            </a:pPr>
            <a:r>
              <a:rPr b="1" lang="en-US" sz="5500" spc="-1" strike="noStrike">
                <a:solidFill>
                  <a:srgbClr val="ffffff"/>
                </a:solidFill>
                <a:latin typeface="Consolas"/>
              </a:rPr>
              <a:t>Tanja Sihvonen</a:t>
            </a:r>
            <a:endParaRPr b="0" lang="en-US" sz="5500" spc="-1" strike="noStrike">
              <a:solidFill>
                <a:srgbClr val="000000"/>
              </a:solidFill>
              <a:latin typeface="Calibri"/>
            </a:endParaRPr>
          </a:p>
          <a:p>
            <a:pPr>
              <a:lnSpc>
                <a:spcPct val="100000"/>
              </a:lnSpc>
              <a:spcBef>
                <a:spcPts val="1100"/>
              </a:spcBef>
            </a:pPr>
            <a:r>
              <a:rPr b="0" i="1" lang="en-US" sz="5500" spc="-1" strike="noStrike">
                <a:solidFill>
                  <a:srgbClr val="ffffff"/>
                </a:solidFill>
                <a:latin typeface="Consolas"/>
              </a:rPr>
              <a:t>Players Unleashed!</a:t>
            </a:r>
            <a:endParaRPr b="0" lang="en-US" sz="5500" spc="-1" strike="noStrike">
              <a:solidFill>
                <a:srgbClr val="000000"/>
              </a:solidFill>
              <a:latin typeface="Calibri"/>
            </a:endParaRPr>
          </a:p>
          <a:p>
            <a:pPr>
              <a:lnSpc>
                <a:spcPct val="100000"/>
              </a:lnSpc>
              <a:spcBef>
                <a:spcPts val="1100"/>
              </a:spcBef>
            </a:pPr>
            <a:r>
              <a:rPr b="0" lang="en-US" sz="5500" spc="-1" strike="noStrike">
                <a:solidFill>
                  <a:srgbClr val="ffffff"/>
                </a:solidFill>
                <a:latin typeface="Consolas"/>
              </a:rPr>
              <a:t>Amsterdam University Press, 2011</a:t>
            </a:r>
            <a:endParaRPr b="0" lang="en-US" sz="5500" spc="-1" strike="noStrike">
              <a:solidFill>
                <a:srgbClr val="000000"/>
              </a:solidFill>
              <a:latin typeface="Calibri"/>
            </a:endParaRPr>
          </a:p>
          <a:p>
            <a:pPr>
              <a:lnSpc>
                <a:spcPct val="100000"/>
              </a:lnSpc>
              <a:spcBef>
                <a:spcPts val="641"/>
              </a:spcBef>
            </a:pPr>
            <a:endParaRPr b="0" lang="en-US" sz="5500" spc="-1" strike="noStrike">
              <a:solidFill>
                <a:srgbClr val="000000"/>
              </a:solidFill>
              <a:latin typeface="Calibri"/>
            </a:endParaRPr>
          </a:p>
        </p:txBody>
      </p:sp>
      <p:pic>
        <p:nvPicPr>
          <p:cNvPr id="286" name="Picture 2" descr=""/>
          <p:cNvPicPr/>
          <p:nvPr/>
        </p:nvPicPr>
        <p:blipFill>
          <a:blip r:embed="rId1"/>
          <a:stretch/>
        </p:blipFill>
        <p:spPr>
          <a:xfrm>
            <a:off x="0" y="501840"/>
            <a:ext cx="2209320" cy="3295440"/>
          </a:xfrm>
          <a:prstGeom prst="rect">
            <a:avLst/>
          </a:prstGeom>
          <a:ln>
            <a:noFill/>
          </a:ln>
        </p:spPr>
      </p:pic>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2" descr=""/>
          <p:cNvPicPr/>
          <p:nvPr/>
        </p:nvPicPr>
        <p:blipFill>
          <a:blip r:embed="rId1"/>
          <a:stretch/>
        </p:blipFill>
        <p:spPr>
          <a:xfrm>
            <a:off x="775800" y="919080"/>
            <a:ext cx="7347600" cy="5510520"/>
          </a:xfrm>
          <a:prstGeom prst="rect">
            <a:avLst/>
          </a:prstGeom>
          <a:ln>
            <a:noFill/>
          </a:ln>
        </p:spPr>
      </p:pic>
      <p:sp>
        <p:nvSpPr>
          <p:cNvPr id="288" name="CustomShape 1"/>
          <p:cNvSpPr/>
          <p:nvPr/>
        </p:nvSpPr>
        <p:spPr>
          <a:xfrm>
            <a:off x="775800" y="0"/>
            <a:ext cx="734760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MVP Caribe</a:t>
            </a:r>
            <a:endParaRPr b="0" lang="en-US" sz="2000" spc="-1" strike="noStrike">
              <a:latin typeface="Arial"/>
            </a:endParaRPr>
          </a:p>
          <a:p>
            <a:pPr algn="ctr">
              <a:lnSpc>
                <a:spcPct val="100000"/>
              </a:lnSpc>
              <a:spcBef>
                <a:spcPts val="400"/>
              </a:spcBef>
            </a:pPr>
            <a:r>
              <a:rPr b="1" i="1" lang="en-US" sz="2000" spc="-1" strike="noStrike">
                <a:solidFill>
                  <a:srgbClr val="ffffff"/>
                </a:solidFill>
                <a:latin typeface="Consolas"/>
              </a:rPr>
              <a:t>MVP Baseball 2005 </a:t>
            </a:r>
            <a:r>
              <a:rPr b="1" lang="en-US" sz="2000" spc="-1" strike="noStrike">
                <a:solidFill>
                  <a:srgbClr val="ffffff"/>
                </a:solidFill>
                <a:latin typeface="Consolas"/>
              </a:rPr>
              <a:t>Modding Community </a:t>
            </a:r>
            <a:r>
              <a:rPr b="1" lang="en-US" sz="1800" spc="-1" strike="noStrike">
                <a:solidFill>
                  <a:srgbClr val="ffffff"/>
                </a:solidFill>
                <a:latin typeface="Consolas"/>
              </a:rPr>
              <a:t>2007</a:t>
            </a:r>
            <a:endParaRPr b="0" lang="en-US" sz="1800" spc="-1" strike="noStrike">
              <a:latin typeface="Arial"/>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Picture 2" descr=""/>
          <p:cNvPicPr/>
          <p:nvPr/>
        </p:nvPicPr>
        <p:blipFill>
          <a:blip r:embed="rId1"/>
          <a:stretch/>
        </p:blipFill>
        <p:spPr>
          <a:xfrm>
            <a:off x="429480" y="913320"/>
            <a:ext cx="8318520" cy="5597280"/>
          </a:xfrm>
          <a:prstGeom prst="rect">
            <a:avLst/>
          </a:prstGeom>
          <a:ln>
            <a:noFill/>
          </a:ln>
        </p:spPr>
      </p:pic>
      <p:sp>
        <p:nvSpPr>
          <p:cNvPr id="290" name="CustomShape 1"/>
          <p:cNvSpPr/>
          <p:nvPr/>
        </p:nvSpPr>
        <p:spPr>
          <a:xfrm>
            <a:off x="775800" y="25560"/>
            <a:ext cx="734760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MVP Caribe</a:t>
            </a:r>
            <a:endParaRPr b="0" lang="en-US" sz="2000" spc="-1" strike="noStrike">
              <a:latin typeface="Arial"/>
            </a:endParaRPr>
          </a:p>
          <a:p>
            <a:pPr algn="ctr">
              <a:lnSpc>
                <a:spcPct val="100000"/>
              </a:lnSpc>
              <a:spcBef>
                <a:spcPts val="400"/>
              </a:spcBef>
            </a:pPr>
            <a:r>
              <a:rPr b="1" i="1" lang="en-US" sz="2000" spc="-1" strike="noStrike">
                <a:solidFill>
                  <a:srgbClr val="ffffff"/>
                </a:solidFill>
                <a:latin typeface="Consolas"/>
              </a:rPr>
              <a:t>MVP Baseball 2005 </a:t>
            </a:r>
            <a:r>
              <a:rPr b="1" lang="en-US" sz="2000" spc="-1" strike="noStrike">
                <a:solidFill>
                  <a:srgbClr val="ffffff"/>
                </a:solidFill>
                <a:latin typeface="Consolas"/>
              </a:rPr>
              <a:t>Modding Community </a:t>
            </a:r>
            <a:r>
              <a:rPr b="1" lang="en-US" sz="1800" spc="-1" strike="noStrike">
                <a:solidFill>
                  <a:srgbClr val="ffffff"/>
                </a:solidFill>
                <a:latin typeface="Consolas"/>
              </a:rPr>
              <a:t>2007</a:t>
            </a:r>
            <a:endParaRPr b="0" lang="en-US" sz="1800" spc="-1" strike="noStrike">
              <a:latin typeface="Arial"/>
            </a:endParaRPr>
          </a:p>
        </p:txBody>
      </p:sp>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2259000" y="268920"/>
            <a:ext cx="6884640" cy="6588720"/>
          </a:xfrm>
          <a:prstGeom prst="rect">
            <a:avLst/>
          </a:prstGeom>
          <a:noFill/>
          <a:ln>
            <a:noFill/>
          </a:ln>
        </p:spPr>
        <p:txBody>
          <a:bodyPr>
            <a:normAutofit/>
          </a:bodyPr>
          <a:p>
            <a:pPr>
              <a:lnSpc>
                <a:spcPct val="100000"/>
              </a:lnSpc>
              <a:spcBef>
                <a:spcPts val="360"/>
              </a:spcBef>
            </a:pPr>
            <a:r>
              <a:rPr b="0" lang="en-US" sz="1800" spc="-1" strike="noStrike">
                <a:solidFill>
                  <a:srgbClr val="92d050"/>
                </a:solidFill>
                <a:latin typeface="Consolas"/>
              </a:rPr>
              <a:t>What is at stake is the possibility of theorizing, and then implementing, what we could call a counterconsumptive, negative instance within cultural consumption itself; that is, </a:t>
            </a:r>
            <a:r>
              <a:rPr b="1" lang="en-US" sz="1800" spc="-1" strike="noStrike">
                <a:solidFill>
                  <a:srgbClr val="ffff00"/>
                </a:solidFill>
                <a:latin typeface="Consolas"/>
              </a:rPr>
              <a:t>the preservation of a sort of residual subject sovereignty or local singularity within the totalizing process of consumption</a:t>
            </a:r>
            <a:r>
              <a:rPr b="0" lang="en-US" sz="1800" spc="-1" strike="noStrike">
                <a:solidFill>
                  <a:srgbClr val="92d050"/>
                </a:solidFill>
                <a:latin typeface="Consolas"/>
              </a:rPr>
              <a:t>. By </a:t>
            </a:r>
            <a:r>
              <a:rPr b="0" i="1" lang="en-US" sz="1800" spc="-1" strike="noStrike">
                <a:solidFill>
                  <a:srgbClr val="92d050"/>
                </a:solidFill>
                <a:latin typeface="Consolas"/>
              </a:rPr>
              <a:t>counterconsumption </a:t>
            </a:r>
            <a:r>
              <a:rPr b="0" lang="en-US" sz="1800" spc="-1" strike="noStrike">
                <a:solidFill>
                  <a:srgbClr val="92d050"/>
                </a:solidFill>
                <a:latin typeface="Consolas"/>
              </a:rPr>
              <a:t>I do not mean </a:t>
            </a:r>
            <a:r>
              <a:rPr b="0" i="1" lang="en-US" sz="1800" spc="-1" strike="noStrike">
                <a:solidFill>
                  <a:srgbClr val="92d050"/>
                </a:solidFill>
                <a:latin typeface="Consolas"/>
              </a:rPr>
              <a:t>anticonsumption</a:t>
            </a:r>
            <a:r>
              <a:rPr b="0" lang="en-US" sz="1800" spc="-1" strike="noStrike">
                <a:solidFill>
                  <a:srgbClr val="92d050"/>
                </a:solidFill>
                <a:latin typeface="Consolas"/>
              </a:rPr>
              <a:t>: it is not a matter of opposing mass-cultural consumption, precisely because we are always already immersed in it. Rather, </a:t>
            </a:r>
            <a:r>
              <a:rPr b="1" lang="en-US" sz="1800" spc="-1" strike="noStrike">
                <a:solidFill>
                  <a:srgbClr val="ffff00"/>
                </a:solidFill>
                <a:latin typeface="Consolas"/>
              </a:rPr>
              <a:t>counterconsumption refers to a particular mode of relation to consumption from within consumption </a:t>
            </a:r>
            <a:r>
              <a:rPr b="0" lang="en-US" sz="1800" spc="-1" strike="noStrike">
                <a:solidFill>
                  <a:srgbClr val="92d050"/>
                </a:solidFill>
                <a:latin typeface="Consolas"/>
              </a:rPr>
              <a:t>[…] (64)</a:t>
            </a:r>
            <a:endParaRPr b="0" lang="en-US" sz="1800" spc="-1" strike="noStrike">
              <a:solidFill>
                <a:srgbClr val="000000"/>
              </a:solidFill>
              <a:latin typeface="Calibri"/>
            </a:endParaRPr>
          </a:p>
          <a:p>
            <a:pPr>
              <a:lnSpc>
                <a:spcPct val="100000"/>
              </a:lnSpc>
              <a:spcBef>
                <a:spcPts val="360"/>
              </a:spcBef>
            </a:pPr>
            <a:endParaRPr b="0" lang="en-US" sz="1800" spc="-1" strike="noStrike">
              <a:solidFill>
                <a:srgbClr val="000000"/>
              </a:solidFill>
              <a:latin typeface="Calibri"/>
            </a:endParaRPr>
          </a:p>
          <a:p>
            <a:pPr>
              <a:lnSpc>
                <a:spcPct val="100000"/>
              </a:lnSpc>
              <a:spcBef>
                <a:spcPts val="360"/>
              </a:spcBef>
            </a:pPr>
            <a:endParaRPr b="0" lang="en-US" sz="1800" spc="-1" strike="noStrike">
              <a:solidFill>
                <a:srgbClr val="000000"/>
              </a:solidFill>
              <a:latin typeface="Calibri"/>
            </a:endParaRPr>
          </a:p>
          <a:p>
            <a:pPr>
              <a:lnSpc>
                <a:spcPct val="100000"/>
              </a:lnSpc>
              <a:spcBef>
                <a:spcPts val="360"/>
              </a:spcBef>
            </a:pPr>
            <a:endParaRPr b="0" lang="en-US" sz="1800" spc="-1" strike="noStrike">
              <a:solidFill>
                <a:srgbClr val="000000"/>
              </a:solidFill>
              <a:latin typeface="Calibri"/>
            </a:endParaRPr>
          </a:p>
          <a:p>
            <a:pPr>
              <a:lnSpc>
                <a:spcPct val="100000"/>
              </a:lnSpc>
              <a:spcBef>
                <a:spcPts val="360"/>
              </a:spcBef>
            </a:pPr>
            <a:endParaRPr b="0" lang="en-US" sz="1800" spc="-1" strike="noStrike">
              <a:solidFill>
                <a:srgbClr val="000000"/>
              </a:solidFill>
              <a:latin typeface="Calibri"/>
            </a:endParaRPr>
          </a:p>
          <a:p>
            <a:pPr>
              <a:lnSpc>
                <a:spcPct val="100000"/>
              </a:lnSpc>
              <a:spcBef>
                <a:spcPts val="360"/>
              </a:spcBef>
            </a:pPr>
            <a:r>
              <a:rPr b="1" lang="en-US" sz="1800" spc="-1" strike="noStrike">
                <a:solidFill>
                  <a:srgbClr val="ffffff"/>
                </a:solidFill>
                <a:latin typeface="Consolas"/>
              </a:rPr>
              <a:t>Alberto Moreiras </a:t>
            </a:r>
            <a:endParaRPr b="0" lang="en-US" sz="1800" spc="-1" strike="noStrike">
              <a:solidFill>
                <a:srgbClr val="000000"/>
              </a:solidFill>
              <a:latin typeface="Calibri"/>
            </a:endParaRPr>
          </a:p>
          <a:p>
            <a:pPr>
              <a:lnSpc>
                <a:spcPct val="100000"/>
              </a:lnSpc>
              <a:spcBef>
                <a:spcPts val="360"/>
              </a:spcBef>
            </a:pPr>
            <a:r>
              <a:rPr b="0" i="1" lang="en-US" sz="1800" spc="-1" strike="noStrike">
                <a:solidFill>
                  <a:srgbClr val="ffffff"/>
                </a:solidFill>
                <a:latin typeface="Consolas"/>
              </a:rPr>
              <a:t>The Exhaustion of Difference</a:t>
            </a:r>
            <a:endParaRPr b="0" lang="en-US" sz="1800" spc="-1" strike="noStrike">
              <a:solidFill>
                <a:srgbClr val="000000"/>
              </a:solidFill>
              <a:latin typeface="Calibri"/>
            </a:endParaRPr>
          </a:p>
          <a:p>
            <a:pPr>
              <a:lnSpc>
                <a:spcPct val="100000"/>
              </a:lnSpc>
              <a:spcBef>
                <a:spcPts val="360"/>
              </a:spcBef>
            </a:pPr>
            <a:r>
              <a:rPr b="0" lang="en-US" sz="1800" spc="-1" strike="noStrike">
                <a:solidFill>
                  <a:srgbClr val="ffffff"/>
                </a:solidFill>
                <a:latin typeface="Consolas"/>
              </a:rPr>
              <a:t>Duke University Press</a:t>
            </a:r>
            <a:r>
              <a:rPr b="0" lang="en-US" sz="1800" spc="-1" strike="noStrike">
                <a:solidFill>
                  <a:srgbClr val="000000"/>
                </a:solidFill>
                <a:latin typeface="Consolas"/>
              </a:rPr>
              <a:t>, 2001</a:t>
            </a:r>
            <a:endParaRPr b="0" lang="en-US" sz="1800" spc="-1" strike="noStrike">
              <a:solidFill>
                <a:srgbClr val="000000"/>
              </a:solidFill>
              <a:latin typeface="Calibri"/>
            </a:endParaRPr>
          </a:p>
        </p:txBody>
      </p:sp>
      <p:pic>
        <p:nvPicPr>
          <p:cNvPr id="292" name="Picture 2" descr=""/>
          <p:cNvPicPr/>
          <p:nvPr/>
        </p:nvPicPr>
        <p:blipFill>
          <a:blip r:embed="rId1"/>
          <a:stretch/>
        </p:blipFill>
        <p:spPr>
          <a:xfrm>
            <a:off x="0" y="268920"/>
            <a:ext cx="2037960" cy="3295440"/>
          </a:xfrm>
          <a:prstGeom prst="rect">
            <a:avLst/>
          </a:prstGeom>
          <a:ln>
            <a:noFill/>
          </a:ln>
        </p:spPr>
      </p:pic>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1" descr=""/>
          <p:cNvPicPr/>
          <p:nvPr/>
        </p:nvPicPr>
        <p:blipFill>
          <a:blip r:embed="rId1"/>
          <a:stretch/>
        </p:blipFill>
        <p:spPr>
          <a:xfrm>
            <a:off x="409320" y="-586800"/>
            <a:ext cx="3474360" cy="6176880"/>
          </a:xfrm>
          <a:prstGeom prst="rect">
            <a:avLst/>
          </a:prstGeom>
          <a:ln>
            <a:noFill/>
          </a:ln>
        </p:spPr>
      </p:pic>
      <p:pic>
        <p:nvPicPr>
          <p:cNvPr id="294" name="Picture 2" descr=""/>
          <p:cNvPicPr/>
          <p:nvPr/>
        </p:nvPicPr>
        <p:blipFill>
          <a:blip r:embed="rId2"/>
          <a:stretch/>
        </p:blipFill>
        <p:spPr>
          <a:xfrm>
            <a:off x="5086080" y="248760"/>
            <a:ext cx="3511800" cy="4677480"/>
          </a:xfrm>
          <a:prstGeom prst="rect">
            <a:avLst/>
          </a:prstGeom>
          <a:ln>
            <a:noFill/>
          </a:ln>
        </p:spPr>
      </p:pic>
      <p:sp>
        <p:nvSpPr>
          <p:cNvPr id="295" name="CustomShape 1"/>
          <p:cNvSpPr/>
          <p:nvPr/>
        </p:nvSpPr>
        <p:spPr>
          <a:xfrm>
            <a:off x="1812960" y="5590440"/>
            <a:ext cx="527364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Flappy Quetzal</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Carlos Villagrán 2014</a:t>
            </a:r>
            <a:endParaRPr b="0" lang="en-US" sz="20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2" descr=""/>
          <p:cNvPicPr/>
          <p:nvPr/>
        </p:nvPicPr>
        <p:blipFill>
          <a:blip r:embed="rId1"/>
          <a:stretch/>
        </p:blipFill>
        <p:spPr>
          <a:xfrm>
            <a:off x="771480" y="487080"/>
            <a:ext cx="7438680" cy="4905000"/>
          </a:xfrm>
          <a:prstGeom prst="rect">
            <a:avLst/>
          </a:prstGeom>
          <a:ln>
            <a:noFill/>
          </a:ln>
        </p:spPr>
      </p:pic>
      <p:sp>
        <p:nvSpPr>
          <p:cNvPr id="297" name="CustomShape 1"/>
          <p:cNvSpPr/>
          <p:nvPr/>
        </p:nvSpPr>
        <p:spPr>
          <a:xfrm>
            <a:off x="1812960" y="5590440"/>
            <a:ext cx="5273640" cy="1119600"/>
          </a:xfrm>
          <a:prstGeom prst="rect">
            <a:avLst/>
          </a:prstGeom>
          <a:noFill/>
          <a:ln>
            <a:noFill/>
          </a:ln>
        </p:spPr>
        <p:style>
          <a:lnRef idx="0"/>
          <a:fillRef idx="0"/>
          <a:effectRef idx="0"/>
          <a:fontRef idx="minor"/>
        </p:style>
        <p:txBody>
          <a:bodyPr/>
          <a:p>
            <a:pPr algn="ctr">
              <a:lnSpc>
                <a:spcPct val="100000"/>
              </a:lnSpc>
              <a:spcBef>
                <a:spcPts val="400"/>
              </a:spcBef>
            </a:pPr>
            <a:r>
              <a:rPr b="1" i="1" lang="en-US" sz="2000" spc="-1" strike="noStrike">
                <a:solidFill>
                  <a:srgbClr val="ffffff"/>
                </a:solidFill>
                <a:latin typeface="Consolas"/>
              </a:rPr>
              <a:t>NicaBird</a:t>
            </a:r>
            <a:endParaRPr b="0" lang="en-US" sz="2000" spc="-1" strike="noStrike">
              <a:latin typeface="Arial"/>
            </a:endParaRPr>
          </a:p>
          <a:p>
            <a:pPr algn="ctr">
              <a:lnSpc>
                <a:spcPct val="100000"/>
              </a:lnSpc>
              <a:spcBef>
                <a:spcPts val="400"/>
              </a:spcBef>
            </a:pPr>
            <a:r>
              <a:rPr b="1" lang="en-US" sz="2000" spc="-1" strike="noStrike">
                <a:solidFill>
                  <a:srgbClr val="ffffff"/>
                </a:solidFill>
                <a:latin typeface="Consolas"/>
              </a:rPr>
              <a:t>Ninfusds Estudio 2014</a:t>
            </a:r>
            <a:endParaRPr b="0" lang="en-US" sz="2000" spc="-1" strike="noStrike">
              <a:latin typeface="Arial"/>
            </a:endParaRPr>
          </a:p>
        </p:txBody>
      </p:sp>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457200" y="4669920"/>
            <a:ext cx="2750040" cy="1930320"/>
          </a:xfrm>
          <a:prstGeom prst="rect">
            <a:avLst/>
          </a:prstGeom>
          <a:noFill/>
          <a:ln>
            <a:noFill/>
          </a:ln>
        </p:spPr>
        <p:txBody>
          <a:bodyPr anchor="ctr"/>
          <a:p>
            <a:pPr algn="ctr">
              <a:lnSpc>
                <a:spcPct val="100000"/>
              </a:lnSpc>
            </a:pPr>
            <a:r>
              <a:rPr b="1" lang="en-US" sz="2200" spc="-1" strike="noStrike">
                <a:solidFill>
                  <a:srgbClr val="ccffcc"/>
                </a:solidFill>
                <a:latin typeface="Calibri"/>
              </a:rPr>
              <a:t>Phillip Penix-Tadsen</a:t>
            </a:r>
            <a:br/>
            <a:br/>
            <a:r>
              <a:rPr b="1" lang="en-US" sz="1800" spc="-1" strike="noStrike">
                <a:solidFill>
                  <a:srgbClr val="ffffff"/>
                </a:solidFill>
                <a:latin typeface="Calibri"/>
              </a:rPr>
              <a:t>Software Modification and Independent Game Design </a:t>
            </a:r>
            <a:br/>
            <a:br/>
            <a:r>
              <a:rPr b="1" lang="en-US" sz="1800" spc="-1" strike="noStrike">
                <a:solidFill>
                  <a:srgbClr val="ffffff"/>
                </a:solidFill>
                <a:latin typeface="Calibri"/>
              </a:rPr>
              <a:t>(from </a:t>
            </a:r>
            <a:r>
              <a:rPr b="1" i="1" lang="en-US" sz="1800" spc="-1" strike="noStrike">
                <a:solidFill>
                  <a:srgbClr val="ffffff"/>
                </a:solidFill>
                <a:latin typeface="Calibri"/>
              </a:rPr>
              <a:t>Cultural Code</a:t>
            </a:r>
            <a:r>
              <a:rPr b="1" lang="en-US" sz="1800" spc="-1" strike="noStrike">
                <a:solidFill>
                  <a:srgbClr val="ffffff"/>
                </a:solidFill>
                <a:latin typeface="Calibri"/>
              </a:rPr>
              <a:t>, 2016)</a:t>
            </a:r>
            <a:br/>
            <a:endParaRPr b="0" lang="en-US" sz="1800" spc="-1" strike="noStrike">
              <a:solidFill>
                <a:srgbClr val="000000"/>
              </a:solidFill>
              <a:latin typeface="Calibri"/>
            </a:endParaRPr>
          </a:p>
        </p:txBody>
      </p:sp>
      <p:sp>
        <p:nvSpPr>
          <p:cNvPr id="299" name="TextShape 2"/>
          <p:cNvSpPr txBox="1"/>
          <p:nvPr/>
        </p:nvSpPr>
        <p:spPr>
          <a:xfrm>
            <a:off x="4276440" y="1270080"/>
            <a:ext cx="4410000" cy="5510880"/>
          </a:xfrm>
          <a:prstGeom prst="rect">
            <a:avLst/>
          </a:prstGeom>
          <a:noFill/>
          <a:ln>
            <a:noFill/>
          </a:ln>
        </p:spPr>
        <p:txBody>
          <a:bodyPr>
            <a:normAutofit/>
          </a:bodyPr>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Which </a:t>
            </a:r>
            <a:r>
              <a:rPr b="1" lang="en-US" sz="3200" spc="-1" strike="noStrike">
                <a:solidFill>
                  <a:srgbClr val="ffffff"/>
                </a:solidFill>
                <a:latin typeface="Calibri"/>
              </a:rPr>
              <a:t>game example </a:t>
            </a:r>
            <a:r>
              <a:rPr b="0" lang="en-US" sz="3200" spc="-1" strike="noStrike">
                <a:solidFill>
                  <a:srgbClr val="ccffcc"/>
                </a:solidFill>
                <a:latin typeface="Calibri"/>
              </a:rPr>
              <a:t>did you find most interesting in this reading, and why?</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Why do game designers choose to use </a:t>
            </a:r>
            <a:r>
              <a:rPr b="1" lang="en-US" sz="3200" spc="-1" strike="noStrike">
                <a:solidFill>
                  <a:srgbClr val="ffffff"/>
                </a:solidFill>
                <a:latin typeface="Calibri"/>
              </a:rPr>
              <a:t>elements of local culture </a:t>
            </a:r>
            <a:r>
              <a:rPr b="0" lang="en-US" sz="3200" spc="-1" strike="noStrike">
                <a:solidFill>
                  <a:srgbClr val="ccffcc"/>
                </a:solidFill>
                <a:latin typeface="Calibri"/>
              </a:rPr>
              <a:t>in their products? Why do other game designers choose not to do so?</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How does the </a:t>
            </a:r>
            <a:r>
              <a:rPr b="1" lang="en-US" sz="3200" spc="-1" strike="noStrike">
                <a:solidFill>
                  <a:srgbClr val="ffffff"/>
                </a:solidFill>
                <a:latin typeface="Calibri"/>
              </a:rPr>
              <a:t>present-day </a:t>
            </a:r>
            <a:r>
              <a:rPr b="0" lang="en-US" sz="3200" spc="-1" strike="noStrike">
                <a:solidFill>
                  <a:srgbClr val="ccffcc"/>
                </a:solidFill>
                <a:latin typeface="Calibri"/>
              </a:rPr>
              <a:t>Latin American game industry differ from its historic roots?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514440" indent="-514080">
              <a:lnSpc>
                <a:spcPct val="100000"/>
              </a:lnSpc>
              <a:spcBef>
                <a:spcPts val="641"/>
              </a:spcBef>
              <a:buClr>
                <a:srgbClr val="ccffcc"/>
              </a:buClr>
              <a:buFont typeface="Calibri"/>
              <a:buAutoNum type="arabicPeriod"/>
            </a:pPr>
            <a:r>
              <a:rPr b="0" lang="en-US" sz="3200" spc="-1" strike="noStrike">
                <a:solidFill>
                  <a:srgbClr val="ccffcc"/>
                </a:solidFill>
                <a:latin typeface="Calibri"/>
              </a:rPr>
              <a:t>What is the difference between </a:t>
            </a:r>
            <a:r>
              <a:rPr b="1" lang="en-US" sz="3200" spc="-1" strike="noStrike">
                <a:solidFill>
                  <a:srgbClr val="ffffff"/>
                </a:solidFill>
                <a:latin typeface="Calibri"/>
              </a:rPr>
              <a:t>“software modification” </a:t>
            </a:r>
            <a:r>
              <a:rPr b="0" lang="en-US" sz="3100" spc="-1" strike="noStrike">
                <a:solidFill>
                  <a:srgbClr val="ccffcc"/>
                </a:solidFill>
                <a:latin typeface="Calibri"/>
              </a:rPr>
              <a:t>and</a:t>
            </a:r>
            <a:r>
              <a:rPr b="1" lang="en-US" sz="3200" spc="-1" strike="noStrike">
                <a:solidFill>
                  <a:srgbClr val="ffffff"/>
                </a:solidFill>
                <a:latin typeface="Calibri"/>
              </a:rPr>
              <a:t> “piracy”</a:t>
            </a:r>
            <a:r>
              <a:rPr b="0" lang="en-US" sz="3200" spc="-1" strike="noStrike">
                <a:solidFill>
                  <a:srgbClr val="ccffcc"/>
                </a:solidFill>
                <a:latin typeface="Calibri"/>
              </a:rPr>
              <a:t>?</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
        <p:nvSpPr>
          <p:cNvPr id="300" name="CustomShape 3"/>
          <p:cNvSpPr/>
          <p:nvPr/>
        </p:nvSpPr>
        <p:spPr>
          <a:xfrm>
            <a:off x="457200" y="158400"/>
            <a:ext cx="8229240" cy="859680"/>
          </a:xfrm>
          <a:prstGeom prst="rect">
            <a:avLst/>
          </a:prstGeom>
          <a:noFill/>
          <a:ln>
            <a:noFill/>
          </a:ln>
        </p:spPr>
        <p:style>
          <a:lnRef idx="0"/>
          <a:fillRef idx="0"/>
          <a:effectRef idx="0"/>
          <a:fontRef idx="minor"/>
        </p:style>
        <p:txBody>
          <a:bodyPr anchor="ctr">
            <a:normAutofit/>
          </a:bodyPr>
          <a:p>
            <a:pPr algn="ctr">
              <a:lnSpc>
                <a:spcPct val="100000"/>
              </a:lnSpc>
            </a:pPr>
            <a:r>
              <a:rPr b="1" lang="en-US" sz="3600" spc="-1" strike="noStrike">
                <a:solidFill>
                  <a:srgbClr val="ccffcc"/>
                </a:solidFill>
                <a:latin typeface="Eurostile"/>
              </a:rPr>
              <a:t>Week 5: </a:t>
            </a:r>
            <a:br/>
            <a:r>
              <a:rPr b="1" lang="en-US" sz="3600" spc="-1" strike="noStrike">
                <a:solidFill>
                  <a:srgbClr val="ccffcc"/>
                </a:solidFill>
                <a:latin typeface="Eurostile"/>
              </a:rPr>
              <a:t>Hardware and Software Modification</a:t>
            </a:r>
            <a:endParaRPr b="0" lang="en-US" sz="3600" spc="-1" strike="noStrike">
              <a:latin typeface="Arial"/>
            </a:endParaRPr>
          </a:p>
        </p:txBody>
      </p:sp>
      <p:pic>
        <p:nvPicPr>
          <p:cNvPr id="301" name="Imagen 6" descr=""/>
          <p:cNvPicPr/>
          <p:nvPr/>
        </p:nvPicPr>
        <p:blipFill>
          <a:blip r:embed="rId1"/>
          <a:stretch/>
        </p:blipFill>
        <p:spPr>
          <a:xfrm>
            <a:off x="457200" y="1149120"/>
            <a:ext cx="2637000" cy="3356280"/>
          </a:xfrm>
          <a:prstGeom prst="rect">
            <a:avLst/>
          </a:prstGeom>
          <a:ln>
            <a:noFill/>
          </a:ln>
        </p:spPr>
      </p:pic>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Picture 3" descr=""/>
          <p:cNvPicPr/>
          <p:nvPr/>
        </p:nvPicPr>
        <p:blipFill>
          <a:blip r:embed="rId1"/>
          <a:stretch/>
        </p:blipFill>
        <p:spPr>
          <a:xfrm>
            <a:off x="3045600" y="5431680"/>
            <a:ext cx="3056040" cy="1425960"/>
          </a:xfrm>
          <a:prstGeom prst="rect">
            <a:avLst/>
          </a:prstGeom>
          <a:ln>
            <a:noFill/>
          </a:ln>
        </p:spPr>
      </p:pic>
      <p:sp>
        <p:nvSpPr>
          <p:cNvPr id="303" name="CustomShape 1"/>
          <p:cNvSpPr/>
          <p:nvPr/>
        </p:nvSpPr>
        <p:spPr>
          <a:xfrm>
            <a:off x="621720" y="107280"/>
            <a:ext cx="7990920" cy="6339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ccffcc"/>
                </a:solidFill>
                <a:latin typeface="Calibri"/>
              </a:rPr>
              <a:t>The Latin American Game Market</a:t>
            </a:r>
            <a:endParaRPr b="0" lang="en-US" sz="2800" spc="-1" strike="noStrike">
              <a:latin typeface="Arial"/>
            </a:endParaRPr>
          </a:p>
          <a:p>
            <a:pPr algn="ctr">
              <a:lnSpc>
                <a:spcPct val="100000"/>
              </a:lnSpc>
            </a:pPr>
            <a:endParaRPr b="0" lang="en-US" sz="2800" spc="-1" strike="noStrike">
              <a:latin typeface="Arial"/>
            </a:endParaRPr>
          </a:p>
          <a:p>
            <a:pPr marL="285840" indent="-285480">
              <a:lnSpc>
                <a:spcPct val="100000"/>
              </a:lnSpc>
              <a:buClr>
                <a:srgbClr val="ffff66"/>
              </a:buClr>
              <a:buFont typeface="Arial"/>
              <a:buChar char="•"/>
            </a:pPr>
            <a:r>
              <a:rPr b="0" lang="en-US" sz="2400" spc="-1" strike="noStrike">
                <a:solidFill>
                  <a:srgbClr val="ffff66"/>
                </a:solidFill>
                <a:latin typeface="Calibri"/>
              </a:rPr>
              <a:t>Demographics</a:t>
            </a:r>
            <a:endParaRPr b="0" lang="en-US" sz="24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$2 billion / year regional game industry</a:t>
            </a:r>
            <a:endParaRPr b="0" lang="en-US" sz="20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15 million (console) gamers in the largest national market, Mexico</a:t>
            </a:r>
            <a:endParaRPr b="0" lang="en-US" sz="20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target market: males 14-35</a:t>
            </a:r>
            <a:endParaRPr b="0" lang="en-US" sz="20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secondary markets: women 18-30 and men over 35</a:t>
            </a:r>
            <a:endParaRPr b="0" lang="en-US" sz="2000" spc="-1" strike="noStrike">
              <a:latin typeface="Arial"/>
            </a:endParaRPr>
          </a:p>
          <a:p>
            <a:pPr marL="285840" indent="-285480">
              <a:lnSpc>
                <a:spcPct val="100000"/>
              </a:lnSpc>
              <a:buClr>
                <a:srgbClr val="ffff66"/>
              </a:buClr>
              <a:buFont typeface="Arial"/>
              <a:buChar char="•"/>
            </a:pPr>
            <a:r>
              <a:rPr b="0" lang="en-US" sz="2400" spc="-1" strike="noStrike">
                <a:solidFill>
                  <a:srgbClr val="ffff66"/>
                </a:solidFill>
                <a:latin typeface="Calibri"/>
              </a:rPr>
              <a:t>Localization</a:t>
            </a:r>
            <a:endParaRPr b="0" lang="en-US" sz="24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Games like </a:t>
            </a:r>
            <a:r>
              <a:rPr b="0" i="1" lang="en-US" sz="2000" spc="-1" strike="noStrike">
                <a:solidFill>
                  <a:srgbClr val="ffffff"/>
                </a:solidFill>
                <a:latin typeface="Calibri"/>
              </a:rPr>
              <a:t>Pro Evolution Soccer</a:t>
            </a:r>
            <a:r>
              <a:rPr b="0" lang="en-US" sz="2000" spc="-1" strike="noStrike">
                <a:solidFill>
                  <a:srgbClr val="ffffff"/>
                </a:solidFill>
                <a:latin typeface="Calibri"/>
              </a:rPr>
              <a:t> are customized to include well-known Mexican and Brazilian commentators, players, teams, and trophy races; </a:t>
            </a:r>
            <a:r>
              <a:rPr b="0" i="1" lang="en-US" sz="2000" spc="-1" strike="noStrike">
                <a:solidFill>
                  <a:srgbClr val="ffffff"/>
                </a:solidFill>
                <a:latin typeface="Calibri"/>
              </a:rPr>
              <a:t>PES13</a:t>
            </a:r>
            <a:r>
              <a:rPr b="0" lang="en-US" sz="2000" spc="-1" strike="noStrike">
                <a:solidFill>
                  <a:srgbClr val="ffffff"/>
                </a:solidFill>
                <a:latin typeface="Calibri"/>
              </a:rPr>
              <a:t> sold 1 million copies in 5 days</a:t>
            </a:r>
            <a:endParaRPr b="0" lang="en-US" sz="2000" spc="-1" strike="noStrike">
              <a:latin typeface="Arial"/>
            </a:endParaRPr>
          </a:p>
          <a:p>
            <a:pPr marL="285840" indent="-285480">
              <a:lnSpc>
                <a:spcPct val="100000"/>
              </a:lnSpc>
              <a:buClr>
                <a:srgbClr val="ffff66"/>
              </a:buClr>
              <a:buFont typeface="Arial"/>
              <a:buChar char="•"/>
            </a:pPr>
            <a:r>
              <a:rPr b="0" lang="en-US" sz="2400" spc="-1" strike="noStrike">
                <a:solidFill>
                  <a:srgbClr val="ffff66"/>
                </a:solidFill>
                <a:latin typeface="Calibri"/>
              </a:rPr>
              <a:t>Changes in production and consumption</a:t>
            </a:r>
            <a:endParaRPr b="0" lang="en-US" sz="24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Brazil manufactures the Xbox, PlayStation, and iPhone for domestic and regional consumption</a:t>
            </a:r>
            <a:endParaRPr b="0" lang="en-US" sz="20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80% of the population of Brazil will have internet access by 2016</a:t>
            </a:r>
            <a:endParaRPr b="0" lang="en-US" sz="2000" spc="-1" strike="noStrike">
              <a:latin typeface="Arial"/>
            </a:endParaRPr>
          </a:p>
          <a:p>
            <a:pPr lvl="1" marL="743040" indent="-285480">
              <a:lnSpc>
                <a:spcPct val="100000"/>
              </a:lnSpc>
              <a:buClr>
                <a:srgbClr val="ffffff"/>
              </a:buClr>
              <a:buFont typeface="Arial"/>
              <a:buChar char="•"/>
            </a:pPr>
            <a:r>
              <a:rPr b="0" lang="en-US" sz="2000" spc="-1" strike="noStrike">
                <a:solidFill>
                  <a:srgbClr val="ffffff"/>
                </a:solidFill>
                <a:latin typeface="Calibri"/>
              </a:rPr>
              <a:t>300 small-to medium game design firms in Latin America</a:t>
            </a:r>
            <a:endParaRPr b="0" lang="en-US" sz="2000" spc="-1" strike="noStrike">
              <a:latin typeface="Arial"/>
            </a:endParaRPr>
          </a:p>
        </p:txBody>
      </p:sp>
    </p:spTree>
  </p:cSld>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303">
                                            <p:txEl>
                                              <p:pRg st="2" end="2"/>
                                            </p:txEl>
                                          </p:spTgt>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303">
                                            <p:txEl>
                                              <p:pRg st="3" end="3"/>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303">
                                            <p:txEl>
                                              <p:pRg st="4" end="4"/>
                                            </p:txEl>
                                          </p:spTgt>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303">
                                            <p:txEl>
                                              <p:pRg st="5" end="5"/>
                                            </p:txEl>
                                          </p:spTgt>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303">
                                            <p:txEl>
                                              <p:pRg st="6" end="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303">
                                            <p:txEl>
                                              <p:pRg st="7" end="7"/>
                                            </p:txEl>
                                          </p:spTgt>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303">
                                            <p:txEl>
                                              <p:pRg st="8" end="8"/>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303">
                                            <p:txEl>
                                              <p:pRg st="9" end="9"/>
                                            </p:txEl>
                                          </p:spTgt>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303">
                                            <p:txEl>
                                              <p:pRg st="10" end="10"/>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303">
                                            <p:txEl>
                                              <p:pRg st="11" end="11"/>
                                            </p:txEl>
                                          </p:spTgt>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303">
                                            <p:txEl>
                                              <p:pRg st="12" end="12"/>
                                            </p:txEl>
                                          </p:spTgt>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303">
                                            <p:txEl>
                                              <p:pRg st="0" end="0"/>
                                            </p:txEl>
                                          </p:spTgt>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303">
                                            <p:txEl>
                                              <p:pRg st="2" end="2"/>
                                            </p:txEl>
                                          </p:spTgt>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303">
                                            <p:txEl>
                                              <p:pRg st="3" end="3"/>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303">
                                            <p:txEl>
                                              <p:pRg st="4" end="4"/>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303">
                                            <p:txEl>
                                              <p:pRg st="5" end="5"/>
                                            </p:txEl>
                                          </p:spTgt>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303">
                                            <p:txEl>
                                              <p:pRg st="6" end="6"/>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303">
                                            <p:txEl>
                                              <p:pRg st="7" end="7"/>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303">
                                            <p:txEl>
                                              <p:pRg st="8" end="8"/>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303">
                                            <p:txEl>
                                              <p:pRg st="9" end="9"/>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303">
                                            <p:txEl>
                                              <p:pRg st="10" end="10"/>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303">
                                            <p:txEl>
                                              <p:pRg st="11" end="11"/>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303">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Picture 1" descr=""/>
          <p:cNvPicPr/>
          <p:nvPr/>
        </p:nvPicPr>
        <p:blipFill>
          <a:blip r:embed="rId1"/>
          <a:stretch/>
        </p:blipFill>
        <p:spPr>
          <a:xfrm>
            <a:off x="0" y="977760"/>
            <a:ext cx="9143640" cy="4885200"/>
          </a:xfrm>
          <a:prstGeom prst="rect">
            <a:avLst/>
          </a:prstGeom>
          <a:ln>
            <a:noFill/>
          </a:ln>
        </p:spPr>
      </p:pic>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Picture 1" descr=""/>
          <p:cNvPicPr/>
          <p:nvPr/>
        </p:nvPicPr>
        <p:blipFill>
          <a:blip r:embed="rId1"/>
          <a:stretch/>
        </p:blipFill>
        <p:spPr>
          <a:xfrm>
            <a:off x="2451240" y="254160"/>
            <a:ext cx="4241520" cy="6349680"/>
          </a:xfrm>
          <a:prstGeom prst="rect">
            <a:avLst/>
          </a:prstGeom>
          <a:ln>
            <a:noFill/>
          </a:ln>
        </p:spPr>
      </p:pic>
      <p:sp>
        <p:nvSpPr>
          <p:cNvPr id="143" name="CustomShape 1"/>
          <p:cNvSpPr/>
          <p:nvPr/>
        </p:nvSpPr>
        <p:spPr>
          <a:xfrm>
            <a:off x="4032360" y="77400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
        <p:nvSpPr>
          <p:cNvPr id="144" name="CustomShape 2"/>
          <p:cNvSpPr/>
          <p:nvPr/>
        </p:nvSpPr>
        <p:spPr>
          <a:xfrm>
            <a:off x="1476360" y="111240"/>
            <a:ext cx="7238520" cy="6873480"/>
          </a:xfrm>
          <a:prstGeom prst="noSmoking">
            <a:avLst>
              <a:gd name="adj" fmla="val 18750"/>
            </a:avLst>
          </a:prstGeom>
          <a:solidFill>
            <a:srgbClr val="ff0000"/>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Picture 1" descr=""/>
          <p:cNvPicPr/>
          <p:nvPr/>
        </p:nvPicPr>
        <p:blipFill>
          <a:blip r:embed="rId1"/>
          <a:stretch/>
        </p:blipFill>
        <p:spPr>
          <a:xfrm>
            <a:off x="2031840" y="1727280"/>
            <a:ext cx="5079600" cy="3390480"/>
          </a:xfrm>
          <a:prstGeom prst="rect">
            <a:avLst/>
          </a:prstGeom>
          <a:ln>
            <a:noFill/>
          </a:ln>
        </p:spPr>
      </p:pic>
      <p:sp>
        <p:nvSpPr>
          <p:cNvPr id="146" name="CustomShape 1"/>
          <p:cNvSpPr/>
          <p:nvPr/>
        </p:nvSpPr>
        <p:spPr>
          <a:xfrm>
            <a:off x="2841480" y="409932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Picture 1" descr=""/>
          <p:cNvPicPr/>
          <p:nvPr/>
        </p:nvPicPr>
        <p:blipFill>
          <a:blip r:embed="rId1"/>
          <a:stretch/>
        </p:blipFill>
        <p:spPr>
          <a:xfrm>
            <a:off x="2031840" y="1727280"/>
            <a:ext cx="5079600" cy="3390480"/>
          </a:xfrm>
          <a:prstGeom prst="rect">
            <a:avLst/>
          </a:prstGeom>
          <a:ln>
            <a:noFill/>
          </a:ln>
        </p:spPr>
      </p:pic>
      <p:sp>
        <p:nvSpPr>
          <p:cNvPr id="148" name="CustomShape 1"/>
          <p:cNvSpPr/>
          <p:nvPr/>
        </p:nvSpPr>
        <p:spPr>
          <a:xfrm>
            <a:off x="2841480" y="4099320"/>
            <a:ext cx="229824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Stencil"/>
              </a:rPr>
              <a:t>egypt</a:t>
            </a:r>
            <a:endParaRPr b="0" lang="en-US" sz="3600" spc="-1" strike="noStrike">
              <a:latin typeface="Arial"/>
            </a:endParaRPr>
          </a:p>
        </p:txBody>
      </p:sp>
      <p:sp>
        <p:nvSpPr>
          <p:cNvPr id="149" name="CustomShape 2"/>
          <p:cNvSpPr/>
          <p:nvPr/>
        </p:nvSpPr>
        <p:spPr>
          <a:xfrm>
            <a:off x="1476360" y="111240"/>
            <a:ext cx="7238520" cy="6873480"/>
          </a:xfrm>
          <a:prstGeom prst="noSmoking">
            <a:avLst>
              <a:gd name="adj" fmla="val 18750"/>
            </a:avLst>
          </a:prstGeom>
          <a:solidFill>
            <a:srgbClr val="ff0000"/>
          </a:solidFill>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PTPT PowerPoint Template.potx</Template>
  <TotalTime>21088</TotalTime>
  <Application>LibreOffice/6.0.7.3$Linux_X86_64 LibreOffice_project/00m0$Build-3</Application>
  <Words>5079</Words>
  <Paragraphs>442</Paragraphs>
  <Company>University of Delaware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2012-08-24T15:46:06Z</dcterms:created>
  <dc:creator>Phillip Penix-Tadsen</dc:creator>
  <dc:description/>
  <dc:language>en-US</dc:language>
  <cp:lastModifiedBy/>
  <dcterms:modified xsi:type="dcterms:W3CDTF">2020-05-29T22:00:15Z</dcterms:modified>
  <cp:revision>189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University of Delaware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16</vt:i4>
  </property>
  <property fmtid="{D5CDD505-2E9C-101B-9397-08002B2CF9AE}" pid="9" name="PresentationFormat">
    <vt:lpwstr>Presentación en pantalla (4:3)</vt:lpwstr>
  </property>
  <property fmtid="{D5CDD505-2E9C-101B-9397-08002B2CF9AE}" pid="10" name="ScaleCrop">
    <vt:bool>0</vt:bool>
  </property>
  <property fmtid="{D5CDD505-2E9C-101B-9397-08002B2CF9AE}" pid="11" name="ShareDoc">
    <vt:bool>0</vt:bool>
  </property>
  <property fmtid="{D5CDD505-2E9C-101B-9397-08002B2CF9AE}" pid="12" name="Slides">
    <vt:i4>128</vt:i4>
  </property>
</Properties>
</file>